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17"/>
  </p:notesMasterIdLst>
  <p:sldIdLst>
    <p:sldId id="275" r:id="rId7"/>
    <p:sldId id="257" r:id="rId8"/>
    <p:sldId id="264" r:id="rId9"/>
    <p:sldId id="280" r:id="rId10"/>
    <p:sldId id="281" r:id="rId11"/>
    <p:sldId id="258" r:id="rId12"/>
    <p:sldId id="282" r:id="rId13"/>
    <p:sldId id="283" r:id="rId14"/>
    <p:sldId id="284"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85011-3A0E-199F-0954-A2D3D703250D}" name="Elizabeth Cuthbertson" initials="EC" userId="S::Elizabeth.Cuthbertson@dementiauk.org::02e27acc-30a4-40fe-bf09-3497392057f4" providerId="AD"/>
  <p188:author id="{C2DC728D-7284-DE47-B64E-C2471E1F3256}" name="Daniel Battams" initials="DB" userId="S::Daniel.Battams@dementiauk.org::37d11338-fb60-41e0-b09a-d56f243d4798" providerId="AD"/>
  <p188:author id="{1D03BBAB-2060-8EAF-6976-F258A07AD66F}" name="Lucy Dimbylow" initials="LD" userId="S::lucy.dimbylow@dementiauk.org::ead9bb3c-a747-4f8f-a095-dd1dbaeaef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9"/>
    <a:srgbClr val="C6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D496F-63E0-D426-3867-870B8EE6C888}" v="1" dt="2024-02-14T16:52:09.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660"/>
  </p:normalViewPr>
  <p:slideViewPr>
    <p:cSldViewPr snapToGrid="0" showGuides="1">
      <p:cViewPr varScale="1">
        <p:scale>
          <a:sx n="81" d="100"/>
          <a:sy n="81" d="100"/>
        </p:scale>
        <p:origin x="153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753A8-1B93-461E-B444-45213836C208}" type="datetimeFigureOut">
              <a:rPr lang="en-GB" smtClean="0"/>
              <a:t>22/02/2024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181E8-B370-450F-971C-1C163068EA4F}" type="slidenum">
              <a:rPr lang="en-GB" smtClean="0"/>
              <a:t>‹#›</a:t>
            </a:fld>
            <a:endParaRPr lang="en-GB"/>
          </a:p>
        </p:txBody>
      </p:sp>
    </p:spTree>
    <p:extLst>
      <p:ext uri="{BB962C8B-B14F-4D97-AF65-F5344CB8AC3E}">
        <p14:creationId xmlns:p14="http://schemas.microsoft.com/office/powerpoint/2010/main" val="133225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3kpD-Uykmw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enerationsworkingtogether.org/downloads/5623fa02efea7-Dementia%20Pack%20for%20Primary%20school%20ver1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Activity</a:t>
            </a:r>
            <a:r>
              <a:rPr lang="en-GB" sz="1200" b="1" baseline="0" dirty="0"/>
              <a:t> One: Before showing the next slide </a:t>
            </a:r>
            <a:r>
              <a:rPr lang="en-GB" sz="1200" b="0" baseline="0" dirty="0"/>
              <a:t>Ask the children in small groups, or as a whole class ,to think about one or all of the following questions.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t>What is dementia?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t>What are the symptoms?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baseline="0" dirty="0"/>
              <a:t>What causes dementia?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baseline="0" dirty="0"/>
              <a:t>How do you think it might feel to have dementia? </a:t>
            </a:r>
            <a:endParaRPr lang="en-GB" sz="1200" b="1" dirty="0"/>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1</a:t>
            </a:fld>
            <a:endParaRPr lang="en-GB"/>
          </a:p>
        </p:txBody>
      </p:sp>
    </p:spTree>
    <p:extLst>
      <p:ext uri="{BB962C8B-B14F-4D97-AF65-F5344CB8AC3E}">
        <p14:creationId xmlns:p14="http://schemas.microsoft.com/office/powerpoint/2010/main" val="403533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0" lang="en-GB" sz="1200" b="1" i="0" u="none" strike="noStrike" kern="1200" cap="none" spc="0" normalizeH="0" baseline="0" noProof="0" dirty="0">
                <a:ln>
                  <a:noFill/>
                </a:ln>
                <a:solidFill>
                  <a:srgbClr val="656565"/>
                </a:solidFill>
                <a:effectLst/>
                <a:uLnTx/>
                <a:uFillTx/>
                <a:latin typeface="Verdana" panose="020B0604030504040204" pitchFamily="34" charset="0"/>
                <a:ea typeface="Verdana" panose="020B0604030504040204" pitchFamily="34" charset="0"/>
                <a:cs typeface="Verdana" panose="020B0604030504040204" pitchFamily="34" charset="0"/>
              </a:rPr>
              <a:t>Activity  Two – </a:t>
            </a:r>
            <a:r>
              <a:rPr kumimoji="0" lang="en-GB" sz="1200" b="0" i="0" u="none" strike="noStrike" kern="1200" cap="none" spc="0" normalizeH="0" baseline="0" noProof="0" dirty="0">
                <a:ln>
                  <a:noFill/>
                </a:ln>
                <a:solidFill>
                  <a:srgbClr val="656565"/>
                </a:solidFill>
                <a:effectLst/>
                <a:uLnTx/>
                <a:uFillTx/>
                <a:latin typeface="Verdana" panose="020B0604030504040204" pitchFamily="34" charset="0"/>
                <a:ea typeface="Verdana" panose="020B0604030504040204" pitchFamily="34" charset="0"/>
                <a:cs typeface="Verdana" panose="020B0604030504040204" pitchFamily="34" charset="0"/>
              </a:rPr>
              <a:t>This video will help children to understand what dementia is and initiate conversations and questions: </a:t>
            </a:r>
            <a:r>
              <a:rPr lang="en-GB" sz="1200" dirty="0">
                <a:solidFill>
                  <a:schemeClr val="tx1">
                    <a:lumMod val="60000"/>
                    <a:lumOff val="40000"/>
                  </a:schemeClr>
                </a:solidFill>
                <a:hlinkClick r:id="rId3"/>
              </a:rPr>
              <a:t>https://www.youtube.com/watch?v=3kpD-Uykmww</a:t>
            </a:r>
            <a:r>
              <a:rPr lang="en-GB" sz="1200" dirty="0">
                <a:solidFill>
                  <a:schemeClr val="tx1">
                    <a:lumMod val="60000"/>
                    <a:lumOff val="40000"/>
                  </a:schemeClr>
                </a:solidFill>
              </a:rPr>
              <a:t> </a:t>
            </a:r>
            <a:endParaRPr kumimoji="0" lang="en-GB" sz="1200" b="0" i="0" u="none" strike="noStrike" kern="1200" cap="none" spc="0" normalizeH="0" baseline="0" noProof="0" dirty="0">
              <a:ln>
                <a:noFill/>
              </a:ln>
              <a:solidFill>
                <a:srgbClr val="65656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r>
              <a:rPr lang="en-GB" sz="1200" b="1" dirty="0">
                <a:latin typeface="Verdana" panose="020B0604030504040204" pitchFamily="34" charset="0"/>
                <a:ea typeface="Verdana" panose="020B0604030504040204" pitchFamily="34" charset="0"/>
                <a:cs typeface="Verdana" panose="020B0604030504040204" pitchFamily="34" charset="0"/>
              </a:rPr>
              <a:t>Activity 3 – </a:t>
            </a:r>
            <a:r>
              <a:rPr lang="en-GB" sz="1200" b="1" i="1" dirty="0">
                <a:latin typeface="Verdana" panose="020B0604030504040204" pitchFamily="34" charset="0"/>
                <a:ea typeface="Verdana" panose="020B0604030504040204" pitchFamily="34" charset="0"/>
                <a:cs typeface="Verdana" panose="020B0604030504040204" pitchFamily="34" charset="0"/>
              </a:rPr>
              <a:t>“It’s good to talk” </a:t>
            </a:r>
            <a:r>
              <a:rPr lang="en-GB" sz="1200" b="1" dirty="0">
                <a:latin typeface="Verdana" panose="020B0604030504040204" pitchFamily="34" charset="0"/>
                <a:ea typeface="Verdana" panose="020B0604030504040204" pitchFamily="34" charset="0"/>
                <a:cs typeface="Verdana" panose="020B0604030504040204" pitchFamily="34" charset="0"/>
              </a:rPr>
              <a:t>– </a:t>
            </a:r>
            <a:r>
              <a:rPr lang="en-GB" sz="1200" b="0" dirty="0">
                <a:latin typeface="Verdana" panose="020B0604030504040204" pitchFamily="34" charset="0"/>
                <a:ea typeface="Verdana" panose="020B0604030504040204" pitchFamily="34" charset="0"/>
                <a:cs typeface="Verdana" panose="020B0604030504040204" pitchFamily="34" charset="0"/>
              </a:rPr>
              <a:t>Ask the children to think about who they might talk to if they had worries or question</a:t>
            </a:r>
            <a:r>
              <a:rPr lang="en-GB" sz="1200" b="1" baseline="0" dirty="0">
                <a:latin typeface="Verdana" panose="020B0604030504040204" pitchFamily="34" charset="0"/>
                <a:ea typeface="Verdana" panose="020B0604030504040204" pitchFamily="34" charset="0"/>
                <a:cs typeface="Verdana" panose="020B0604030504040204" pitchFamily="34" charset="0"/>
              </a:rPr>
              <a:t> </a:t>
            </a:r>
            <a:r>
              <a:rPr lang="en-GB" sz="1200" b="0" baseline="0" dirty="0">
                <a:latin typeface="Verdana" panose="020B0604030504040204" pitchFamily="34" charset="0"/>
                <a:ea typeface="Verdana" panose="020B0604030504040204" pitchFamily="34" charset="0"/>
                <a:cs typeface="Verdana" panose="020B0604030504040204" pitchFamily="34" charset="0"/>
              </a:rPr>
              <a:t>(parents, grandparents, guardian, friends, teacher)</a:t>
            </a: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2</a:t>
            </a:fld>
            <a:endParaRPr lang="en-GB"/>
          </a:p>
        </p:txBody>
      </p:sp>
    </p:spTree>
    <p:extLst>
      <p:ext uri="{BB962C8B-B14F-4D97-AF65-F5344CB8AC3E}">
        <p14:creationId xmlns:p14="http://schemas.microsoft.com/office/powerpoint/2010/main" val="380265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Verdana" panose="020B0604030504040204" pitchFamily="34" charset="0"/>
                <a:ea typeface="Verdana" panose="020B0604030504040204" pitchFamily="34" charset="0"/>
                <a:cs typeface="Verdana" panose="020B0604030504040204" pitchFamily="34" charset="0"/>
              </a:rPr>
              <a:t>You can refer back to the questions in activity</a:t>
            </a:r>
            <a:r>
              <a:rPr lang="en-US" sz="1200" b="0" baseline="0" dirty="0">
                <a:latin typeface="Verdana" panose="020B0604030504040204" pitchFamily="34" charset="0"/>
                <a:ea typeface="Verdana" panose="020B0604030504040204" pitchFamily="34" charset="0"/>
                <a:cs typeface="Verdana" panose="020B0604030504040204" pitchFamily="34" charset="0"/>
              </a:rPr>
              <a:t> one to see if anyone mentioned any of these</a:t>
            </a:r>
            <a:endParaRPr lang="en-US" sz="1200" b="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4</a:t>
            </a:fld>
            <a:endParaRPr lang="en-GB"/>
          </a:p>
        </p:txBody>
      </p:sp>
    </p:spTree>
    <p:extLst>
      <p:ext uri="{BB962C8B-B14F-4D97-AF65-F5344CB8AC3E}">
        <p14:creationId xmlns:p14="http://schemas.microsoft.com/office/powerpoint/2010/main" val="311758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Verdana" panose="020B0604030504040204" pitchFamily="34" charset="0"/>
              </a:rPr>
              <a:t>Dementia is described as ‘young onset’ when the person’s symptoms develop before the age of 65. There are over 70,800 people in the UK estimated to be living with young onset dementia.  The impact on a child who has a parent with dementia is likely to be very different to a child who has a grandparent or other relative who has a diagnosis. </a:t>
            </a:r>
            <a:endParaRPr lang="en-US" b="1" dirty="0"/>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5</a:t>
            </a:fld>
            <a:endParaRPr lang="en-GB"/>
          </a:p>
        </p:txBody>
      </p:sp>
    </p:spTree>
    <p:extLst>
      <p:ext uri="{BB962C8B-B14F-4D97-AF65-F5344CB8AC3E}">
        <p14:creationId xmlns:p14="http://schemas.microsoft.com/office/powerpoint/2010/main" val="163433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Verdana" panose="020B0604030504040204" pitchFamily="34" charset="0"/>
                <a:ea typeface="Verdana" panose="020B0604030504040204" pitchFamily="34" charset="0"/>
                <a:cs typeface="Verdana" panose="020B0604030504040204" pitchFamily="34" charset="0"/>
              </a:rPr>
              <a:t>Activity Three – Memory game – </a:t>
            </a:r>
            <a:r>
              <a:rPr lang="en-GB" sz="1200" b="0" dirty="0">
                <a:latin typeface="Verdana" panose="020B0604030504040204" pitchFamily="34" charset="0"/>
                <a:ea typeface="Verdana" panose="020B0604030504040204" pitchFamily="34" charset="0"/>
                <a:cs typeface="Verdana" panose="020B0604030504040204" pitchFamily="34" charset="0"/>
              </a:rPr>
              <a:t>Place ten</a:t>
            </a:r>
            <a:r>
              <a:rPr lang="en-GB" sz="1200" b="0" baseline="0" dirty="0">
                <a:latin typeface="Verdana" panose="020B0604030504040204" pitchFamily="34" charset="0"/>
                <a:ea typeface="Verdana" panose="020B0604030504040204" pitchFamily="34" charset="0"/>
                <a:cs typeface="Verdana" panose="020B0604030504040204" pitchFamily="34" charset="0"/>
              </a:rPr>
              <a:t> small objects on a tray. Ask one of the children to volunteer. Give them a minute to memorise them and then ask them to turn their back while one or two objects are removed. Can they work out which ones are gone?</a:t>
            </a:r>
          </a:p>
          <a:p>
            <a:r>
              <a:rPr lang="en-GB" sz="1200" b="0" baseline="0" dirty="0">
                <a:latin typeface="Verdana" panose="020B0604030504040204" pitchFamily="34" charset="0"/>
                <a:ea typeface="Verdana" panose="020B0604030504040204" pitchFamily="34" charset="0"/>
                <a:cs typeface="Verdana" panose="020B0604030504040204" pitchFamily="34" charset="0"/>
              </a:rPr>
              <a:t>Alternatively cover objects up and allow five minutes or so and ask the children to recall them. This can be made more challenging by using background noise (music, laughing or chatting.) Ask the children how they felt about it. (Easy? Frustrated when they forgot? Annoyed by background noises?)</a:t>
            </a:r>
          </a:p>
          <a:p>
            <a:r>
              <a:rPr lang="en-GB" sz="1200" b="1" baseline="0" dirty="0">
                <a:latin typeface="Verdana" panose="020B0604030504040204" pitchFamily="34" charset="0"/>
                <a:ea typeface="Verdana" panose="020B0604030504040204" pitchFamily="34" charset="0"/>
                <a:cs typeface="Verdana" panose="020B0604030504040204" pitchFamily="34" charset="0"/>
              </a:rPr>
              <a:t>Aim – </a:t>
            </a:r>
            <a:r>
              <a:rPr lang="en-GB" sz="1200" b="0" baseline="0" dirty="0">
                <a:latin typeface="Verdana" panose="020B0604030504040204" pitchFamily="34" charset="0"/>
                <a:ea typeface="Verdana" panose="020B0604030504040204" pitchFamily="34" charset="0"/>
                <a:cs typeface="Verdana" panose="020B0604030504040204" pitchFamily="34" charset="0"/>
              </a:rPr>
              <a:t>To demonstrate that we can all struggle to remember especially when distracted by noises or under pressure. People with dementia can experience forgetting things regularly which can cause them to be frustrated and worried.</a:t>
            </a:r>
          </a:p>
          <a:p>
            <a:endParaRPr lang="en-GB" sz="1200" b="0" baseline="0" dirty="0">
              <a:latin typeface="Verdana" panose="020B0604030504040204" pitchFamily="34" charset="0"/>
              <a:ea typeface="Verdana" panose="020B0604030504040204" pitchFamily="34" charset="0"/>
              <a:cs typeface="Verdana" panose="020B0604030504040204" pitchFamily="34" charset="0"/>
            </a:endParaRPr>
          </a:p>
          <a:p>
            <a:r>
              <a:rPr lang="en-GB" sz="1200" b="1" baseline="0" dirty="0">
                <a:latin typeface="Verdana" panose="020B0604030504040204" pitchFamily="34" charset="0"/>
                <a:ea typeface="Verdana" panose="020B0604030504040204" pitchFamily="34" charset="0"/>
                <a:cs typeface="Verdana" panose="020B0604030504040204" pitchFamily="34" charset="0"/>
              </a:rPr>
              <a:t>Activity Four </a:t>
            </a:r>
            <a:r>
              <a:rPr lang="mr-IN" sz="1200" b="1" baseline="0" dirty="0">
                <a:latin typeface="Verdana" panose="020B0604030504040204" pitchFamily="34" charset="0"/>
                <a:ea typeface="Verdana" panose="020B0604030504040204" pitchFamily="34" charset="0"/>
              </a:rPr>
              <a:t>–</a:t>
            </a:r>
            <a:r>
              <a:rPr lang="en-GB" sz="1200" b="1" baseline="0" dirty="0">
                <a:latin typeface="Verdana" panose="020B0604030504040204" pitchFamily="34" charset="0"/>
                <a:ea typeface="Verdana" panose="020B0604030504040204" pitchFamily="34" charset="0"/>
                <a:cs typeface="Verdana" panose="020B0604030504040204" pitchFamily="34" charset="0"/>
              </a:rPr>
              <a:t> Drawing a star </a:t>
            </a:r>
            <a:r>
              <a:rPr lang="mr-IN" sz="1200" b="1" baseline="0" dirty="0">
                <a:latin typeface="Verdana" panose="020B0604030504040204" pitchFamily="34" charset="0"/>
                <a:ea typeface="Verdana" panose="020B0604030504040204" pitchFamily="34" charset="0"/>
              </a:rPr>
              <a:t>–</a:t>
            </a:r>
            <a:r>
              <a:rPr lang="en-GB" sz="1200" b="1" baseline="0" dirty="0">
                <a:latin typeface="Verdana" panose="020B0604030504040204" pitchFamily="34" charset="0"/>
                <a:ea typeface="Verdana" panose="020B0604030504040204" pitchFamily="34" charset="0"/>
                <a:cs typeface="Verdana" panose="020B0604030504040204" pitchFamily="34" charset="0"/>
              </a:rPr>
              <a:t> </a:t>
            </a:r>
            <a:r>
              <a:rPr lang="en-GB" sz="1200" b="0" baseline="0" dirty="0">
                <a:latin typeface="Verdana" panose="020B0604030504040204" pitchFamily="34" charset="0"/>
                <a:ea typeface="Verdana" panose="020B0604030504040204" pitchFamily="34" charset="0"/>
                <a:cs typeface="Verdana" panose="020B0604030504040204" pitchFamily="34" charset="0"/>
              </a:rPr>
              <a:t>You will need a small mirror, a pencil or pen and a blank sheet of paper OR a piece of paper with an outline of a star. (If you have an empty shoe box cut out both ends so a child has to put their hand though the holes. This works even better)  In pairs, ask one of the children to hold the mirror so it is upright on the table and on the edge of the paper , facing the other child.  Ask this child to draw a star OR around the star but </a:t>
            </a:r>
            <a:r>
              <a:rPr lang="en-GB" sz="1200" b="0" u="sng" baseline="0" dirty="0">
                <a:latin typeface="Verdana" panose="020B0604030504040204" pitchFamily="34" charset="0"/>
                <a:ea typeface="Verdana" panose="020B0604030504040204" pitchFamily="34" charset="0"/>
                <a:cs typeface="Verdana" panose="020B0604030504040204" pitchFamily="34" charset="0"/>
              </a:rPr>
              <a:t>only looking at the mirror, NOT </a:t>
            </a:r>
            <a:r>
              <a:rPr lang="en-GB" sz="1200" b="0" u="none" baseline="0" dirty="0">
                <a:latin typeface="Verdana" panose="020B0604030504040204" pitchFamily="34" charset="0"/>
                <a:ea typeface="Verdana" panose="020B0604030504040204" pitchFamily="34" charset="0"/>
                <a:cs typeface="Verdana" panose="020B0604030504040204" pitchFamily="34" charset="0"/>
              </a:rPr>
              <a:t>at the piece of paper or their hand. </a:t>
            </a:r>
          </a:p>
          <a:p>
            <a:r>
              <a:rPr lang="en-GB" sz="1200" b="0" u="none" baseline="0" dirty="0">
                <a:latin typeface="Verdana" panose="020B0604030504040204" pitchFamily="34" charset="0"/>
                <a:ea typeface="Verdana" panose="020B0604030504040204" pitchFamily="34" charset="0"/>
                <a:cs typeface="Verdana" panose="020B0604030504040204" pitchFamily="34" charset="0"/>
              </a:rPr>
              <a:t>(Ask them how they feel: Frustrated? Silly?) </a:t>
            </a:r>
          </a:p>
          <a:p>
            <a:r>
              <a:rPr lang="en-GB" sz="1200" b="1" u="none" baseline="0" dirty="0">
                <a:latin typeface="Verdana" panose="020B0604030504040204" pitchFamily="34" charset="0"/>
                <a:ea typeface="Verdana" panose="020B0604030504040204" pitchFamily="34" charset="0"/>
                <a:cs typeface="Verdana" panose="020B0604030504040204" pitchFamily="34" charset="0"/>
              </a:rPr>
              <a:t>Aim -</a:t>
            </a:r>
            <a:r>
              <a:rPr lang="en-GB" sz="1200" b="0" u="none" baseline="0" dirty="0">
                <a:latin typeface="Verdana" panose="020B0604030504040204" pitchFamily="34" charset="0"/>
                <a:ea typeface="Verdana" panose="020B0604030504040204" pitchFamily="34" charset="0"/>
                <a:cs typeface="Verdana" panose="020B0604030504040204" pitchFamily="34" charset="0"/>
              </a:rPr>
              <a:t>This will help demonstrate how difficult it can be to coordinate movements and what happens when perception is altered. This may be a problem if the parietal lobe and/or occipital lobe are affected and helps us to understand how people might feel when they can’t carry out what feels like a simple task. </a:t>
            </a:r>
          </a:p>
          <a:p>
            <a:endParaRPr lang="en-GB" b="1" dirty="0"/>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6</a:t>
            </a:fld>
            <a:endParaRPr lang="en-GB"/>
          </a:p>
        </p:txBody>
      </p:sp>
    </p:spTree>
    <p:extLst>
      <p:ext uri="{BB962C8B-B14F-4D97-AF65-F5344CB8AC3E}">
        <p14:creationId xmlns:p14="http://schemas.microsoft.com/office/powerpoint/2010/main" val="48587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Verdana" panose="020B0604030504040204" pitchFamily="34" charset="0"/>
                <a:ea typeface="Verdana" panose="020B0604030504040204" pitchFamily="34" charset="0"/>
                <a:cs typeface="Verdana" panose="020B0604030504040204" pitchFamily="34" charset="0"/>
              </a:rPr>
              <a:t>You can refer back to the questions in activity</a:t>
            </a:r>
            <a:r>
              <a:rPr lang="en-US" sz="1200" b="0" baseline="0" dirty="0">
                <a:latin typeface="Verdana" panose="020B0604030504040204" pitchFamily="34" charset="0"/>
                <a:ea typeface="Verdana" panose="020B0604030504040204" pitchFamily="34" charset="0"/>
                <a:cs typeface="Verdana" panose="020B0604030504040204" pitchFamily="34" charset="0"/>
              </a:rPr>
              <a:t> one to see if anyone mentioned any of these things. </a:t>
            </a:r>
            <a:endParaRPr lang="en-US" sz="1200" b="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7</a:t>
            </a:fld>
            <a:endParaRPr lang="en-GB"/>
          </a:p>
        </p:txBody>
      </p:sp>
    </p:spTree>
    <p:extLst>
      <p:ext uri="{BB962C8B-B14F-4D97-AF65-F5344CB8AC3E}">
        <p14:creationId xmlns:p14="http://schemas.microsoft.com/office/powerpoint/2010/main" val="315508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Verdana" panose="020B0604030504040204" pitchFamily="34" charset="0"/>
                <a:ea typeface="Verdana" panose="020B0604030504040204" pitchFamily="34" charset="0"/>
                <a:cs typeface="Verdana" panose="020B0604030504040204" pitchFamily="34" charset="0"/>
              </a:rPr>
              <a:t>Activity Five</a:t>
            </a:r>
            <a:r>
              <a:rPr lang="en-GB" sz="1200" b="1" baseline="0" dirty="0">
                <a:latin typeface="Verdana" panose="020B0604030504040204" pitchFamily="34" charset="0"/>
                <a:ea typeface="Verdana" panose="020B0604030504040204" pitchFamily="34" charset="0"/>
                <a:cs typeface="Verdana" panose="020B0604030504040204" pitchFamily="34" charset="0"/>
              </a:rPr>
              <a:t> - </a:t>
            </a:r>
            <a:endParaRPr lang="en-GB" sz="1200" b="1" dirty="0">
              <a:latin typeface="Verdana" panose="020B0604030504040204" pitchFamily="34" charset="0"/>
              <a:ea typeface="Verdana" panose="020B0604030504040204" pitchFamily="34" charset="0"/>
              <a:cs typeface="Verdana" panose="020B0604030504040204" pitchFamily="34" charset="0"/>
            </a:endParaRPr>
          </a:p>
          <a:p>
            <a:r>
              <a:rPr lang="en-GB" sz="1200" dirty="0">
                <a:latin typeface="Verdana" panose="020B0604030504040204" pitchFamily="34" charset="0"/>
                <a:ea typeface="Verdana" panose="020B0604030504040204" pitchFamily="34" charset="0"/>
                <a:cs typeface="Verdana" panose="020B0604030504040204" pitchFamily="34" charset="0"/>
              </a:rPr>
              <a:t>A useful</a:t>
            </a:r>
            <a:r>
              <a:rPr lang="en-GB" sz="1200" baseline="0" dirty="0">
                <a:latin typeface="Verdana" panose="020B0604030504040204" pitchFamily="34" charset="0"/>
                <a:ea typeface="Verdana" panose="020B0604030504040204" pitchFamily="34" charset="0"/>
                <a:cs typeface="Verdana" panose="020B0604030504040204" pitchFamily="34" charset="0"/>
              </a:rPr>
              <a:t> activity can involve asking the children to remember when they needed help with something (riding a bike, swimming, homework, reading) and then ask them to think about activities they don’t need help with anymore and can do on their own (dressing, eating, cycling, swimming) </a:t>
            </a:r>
          </a:p>
          <a:p>
            <a:r>
              <a:rPr lang="en-GB" sz="1200" b="1" baseline="0" dirty="0">
                <a:latin typeface="Verdana" panose="020B0604030504040204" pitchFamily="34" charset="0"/>
                <a:ea typeface="Verdana" panose="020B0604030504040204" pitchFamily="34" charset="0"/>
                <a:cs typeface="Verdana" panose="020B0604030504040204" pitchFamily="34" charset="0"/>
              </a:rPr>
              <a:t>Ask – </a:t>
            </a:r>
            <a:r>
              <a:rPr lang="en-GB" sz="1200" baseline="0" dirty="0">
                <a:latin typeface="Verdana" panose="020B0604030504040204" pitchFamily="34" charset="0"/>
                <a:ea typeface="Verdana" panose="020B0604030504040204" pitchFamily="34" charset="0"/>
                <a:cs typeface="Verdana" panose="020B0604030504040204" pitchFamily="34" charset="0"/>
              </a:rPr>
              <a:t>How do they feel when they’ve achieved it ?( clever, independent, proud)</a:t>
            </a:r>
          </a:p>
          <a:p>
            <a:r>
              <a:rPr lang="en-GB" sz="1200" baseline="0" dirty="0">
                <a:latin typeface="Verdana" panose="020B0604030504040204" pitchFamily="34" charset="0"/>
                <a:ea typeface="Verdana" panose="020B0604030504040204" pitchFamily="34" charset="0"/>
                <a:cs typeface="Verdana" panose="020B0604030504040204" pitchFamily="34" charset="0"/>
              </a:rPr>
              <a:t>      - How would they feel if someone said they couldn’t do the things they know they can and wanted to interfere or help them? (frustrated, annoyed, demonstrate you can)</a:t>
            </a:r>
          </a:p>
          <a:p>
            <a:r>
              <a:rPr lang="en-GB" sz="1200" b="1" baseline="0" dirty="0">
                <a:latin typeface="Verdana" panose="020B0604030504040204" pitchFamily="34" charset="0"/>
                <a:ea typeface="Verdana" panose="020B0604030504040204" pitchFamily="34" charset="0"/>
                <a:cs typeface="Verdana" panose="020B0604030504040204" pitchFamily="34" charset="0"/>
              </a:rPr>
              <a:t>Aim – </a:t>
            </a:r>
            <a:r>
              <a:rPr lang="en-GB" sz="1200" baseline="0" dirty="0">
                <a:latin typeface="Verdana" panose="020B0604030504040204" pitchFamily="34" charset="0"/>
                <a:ea typeface="Verdana" panose="020B0604030504040204" pitchFamily="34" charset="0"/>
                <a:cs typeface="Verdana" panose="020B0604030504040204" pitchFamily="34" charset="0"/>
              </a:rPr>
              <a:t>To help them understand how important it is to achieve things on your own. Sometimes people with dementia don’t think they need help as they’ve already achieved so many things in their life .They can forget the condition effects their abilities to those things we take for granted now. It’s easier to accept help when it’s offered than to ask for it.  </a:t>
            </a:r>
            <a:endParaRPr lang="en-GB" sz="12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8</a:t>
            </a:fld>
            <a:endParaRPr lang="en-GB"/>
          </a:p>
        </p:txBody>
      </p:sp>
    </p:spTree>
    <p:extLst>
      <p:ext uri="{BB962C8B-B14F-4D97-AF65-F5344CB8AC3E}">
        <p14:creationId xmlns:p14="http://schemas.microsoft.com/office/powerpoint/2010/main" val="88238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Activity Six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Ask the children to think about some of the things they do with parents or grandparents (reading, gardening, baking, games). They can write them down or discuss.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Ask them how doing some of those activities might affect the person if they had dementia.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Get them to think about and discuss ways that they could still enjoy doing activities together. i.e. Give them more time to read or read to them;  bake cakes with simpler instructions to follow . Watching cooking programmes together or looking through their old cookery books. Do small jobs in the garden together, look through, colourful garden books. Make a scrap book  with them of their memories and hobbies. </a:t>
            </a: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9</a:t>
            </a:fld>
            <a:endParaRPr lang="en-GB"/>
          </a:p>
        </p:txBody>
      </p:sp>
    </p:spTree>
    <p:extLst>
      <p:ext uri="{BB962C8B-B14F-4D97-AF65-F5344CB8AC3E}">
        <p14:creationId xmlns:p14="http://schemas.microsoft.com/office/powerpoint/2010/main" val="231276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Verdana" panose="020B0604030504040204" pitchFamily="34" charset="0"/>
                <a:ea typeface="Verdana" panose="020B0604030504040204" pitchFamily="34" charset="0"/>
                <a:cs typeface="Verdana" panose="020B0604030504040204" pitchFamily="34" charset="0"/>
              </a:rPr>
              <a:t>For more idea and activities see link below: </a:t>
            </a: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en-GB" sz="1200" dirty="0">
                <a:latin typeface="Verdana" panose="020B0604030504040204" pitchFamily="34" charset="0"/>
                <a:ea typeface="Verdana" panose="020B0604030504040204" pitchFamily="34" charset="0"/>
                <a:cs typeface="Verdana" panose="020B0604030504040204" pitchFamily="34" charset="0"/>
                <a:hlinkClick r:id="rId3"/>
              </a:rPr>
              <a:t>https://generationsworkingtogether.org/downloads/5623fa02efea7-Dementia%20Pack%20for%20Primary%20school%20ver10.pdf</a:t>
            </a:r>
            <a:r>
              <a:rPr lang="en-GB" sz="1200" dirty="0">
                <a:latin typeface="Verdana" panose="020B0604030504040204" pitchFamily="34" charset="0"/>
                <a:ea typeface="Verdana" panose="020B0604030504040204" pitchFamily="34" charset="0"/>
                <a:cs typeface="Verdana" panose="020B0604030504040204" pitchFamily="34" charset="0"/>
              </a:rPr>
              <a:t> </a:t>
            </a: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en-GB" sz="1200" dirty="0">
                <a:latin typeface="Verdana" panose="020B0604030504040204" pitchFamily="34" charset="0"/>
                <a:ea typeface="Verdana" panose="020B0604030504040204" pitchFamily="34" charset="0"/>
                <a:cs typeface="Verdana" panose="020B0604030504040204" pitchFamily="34" charset="0"/>
              </a:rPr>
              <a:t>The</a:t>
            </a:r>
            <a:r>
              <a:rPr lang="en-GB" sz="1200" baseline="0" dirty="0">
                <a:latin typeface="Verdana" panose="020B0604030504040204" pitchFamily="34" charset="0"/>
                <a:ea typeface="Verdana" panose="020B0604030504040204" pitchFamily="34" charset="0"/>
                <a:cs typeface="Verdana" panose="020B0604030504040204" pitchFamily="34" charset="0"/>
              </a:rPr>
              <a:t> above activities can be great for everyone and not just a person with dementia. The children could do it in</a:t>
            </a:r>
            <a:r>
              <a:rPr lang="en-GB" sz="1200" dirty="0">
                <a:latin typeface="Verdana" panose="020B0604030504040204" pitchFamily="34" charset="0"/>
                <a:ea typeface="Verdana" panose="020B0604030504040204" pitchFamily="34" charset="0"/>
                <a:cs typeface="Verdana" panose="020B0604030504040204" pitchFamily="34" charset="0"/>
              </a:rPr>
              <a:t> the classroom or </a:t>
            </a:r>
            <a:r>
              <a:rPr lang="en-GB" sz="1200" baseline="0" dirty="0">
                <a:latin typeface="Verdana" panose="020B0604030504040204" pitchFamily="34" charset="0"/>
                <a:ea typeface="Verdana" panose="020B0604030504040204" pitchFamily="34" charset="0"/>
                <a:cs typeface="Verdana" panose="020B0604030504040204" pitchFamily="34" charset="0"/>
              </a:rPr>
              <a:t>as homework for a relative in their family (grandparent, parent ) or their own scrap book of memories,  hobbies and things they enjoy doing.</a:t>
            </a:r>
            <a:endParaRPr lang="en-GB" sz="12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084181E8-B370-450F-971C-1C163068EA4F}" type="slidenum">
              <a:rPr lang="en-GB" smtClean="0"/>
              <a:t>10</a:t>
            </a:fld>
            <a:endParaRPr lang="en-GB"/>
          </a:p>
        </p:txBody>
      </p:sp>
    </p:spTree>
    <p:extLst>
      <p:ext uri="{BB962C8B-B14F-4D97-AF65-F5344CB8AC3E}">
        <p14:creationId xmlns:p14="http://schemas.microsoft.com/office/powerpoint/2010/main" val="329150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4C8-6B92-47DA-9CB8-72F514DCCDF8}"/>
              </a:ext>
            </a:extLst>
          </p:cNvPr>
          <p:cNvSpPr>
            <a:spLocks noGrp="1"/>
          </p:cNvSpPr>
          <p:nvPr>
            <p:ph type="ctrTitle"/>
          </p:nvPr>
        </p:nvSpPr>
        <p:spPr>
          <a:xfrm>
            <a:off x="2171981" y="1599077"/>
            <a:ext cx="4248472" cy="2387600"/>
          </a:xfrm>
        </p:spPr>
        <p:txBody>
          <a:bodyPr anchor="b">
            <a:normAutofit/>
          </a:bodyPr>
          <a:lstStyle>
            <a:lvl1pPr algn="l">
              <a:defRPr sz="4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955C836-B929-4A13-B449-332DE25C7007}"/>
              </a:ext>
            </a:extLst>
          </p:cNvPr>
          <p:cNvSpPr>
            <a:spLocks noGrp="1"/>
          </p:cNvSpPr>
          <p:nvPr>
            <p:ph type="subTitle" idx="1"/>
          </p:nvPr>
        </p:nvSpPr>
        <p:spPr>
          <a:xfrm>
            <a:off x="2171981" y="4205232"/>
            <a:ext cx="3384376" cy="16557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761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aseline="0">
                <a:solidFill>
                  <a:schemeClr val="bg2"/>
                </a:solidFill>
              </a:defRPr>
            </a:lvl1pPr>
          </a:lstStyle>
          <a:p>
            <a:r>
              <a:rPr lang="en-GB"/>
              <a:t>Two columns on this slide</a:t>
            </a:r>
          </a:p>
        </p:txBody>
      </p:sp>
      <p:sp>
        <p:nvSpPr>
          <p:cNvPr id="4" name="Content Placeholder 3"/>
          <p:cNvSpPr>
            <a:spLocks noGrp="1"/>
          </p:cNvSpPr>
          <p:nvPr>
            <p:ph sz="half" idx="2" hasCustomPrompt="1"/>
          </p:nvPr>
        </p:nvSpPr>
        <p:spPr>
          <a:xfrm>
            <a:off x="475284" y="1927249"/>
            <a:ext cx="4040188" cy="3528392"/>
          </a:xfrm>
        </p:spPr>
        <p:txBody>
          <a:bodyPr>
            <a:normAutofit/>
          </a:bodyPr>
          <a:lstStyle>
            <a:lvl1pPr marL="0" indent="0">
              <a:buClr>
                <a:srgbClr val="00B0B9"/>
              </a:buClr>
              <a:buNone/>
              <a:defRPr sz="1800">
                <a:solidFill>
                  <a:schemeClr val="tx1">
                    <a:lumMod val="5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buFont typeface="Arial" panose="020B0604020202020204" pitchFamily="34" charset="0"/>
              <a:buChar char="•"/>
            </a:pPr>
            <a:r>
              <a:rPr lang="en-GB" sz="2000"/>
              <a:t>Some bullets</a:t>
            </a:r>
          </a:p>
          <a:p>
            <a:pPr marL="342900" indent="-342900">
              <a:buFont typeface="Arial" panose="020B0604020202020204" pitchFamily="34" charset="0"/>
              <a:buChar char="•"/>
            </a:pPr>
            <a:r>
              <a:rPr lang="en-GB" sz="2000" err="1"/>
              <a:t>Mauris</a:t>
            </a:r>
            <a:r>
              <a:rPr lang="en-GB" sz="2000"/>
              <a:t> </a:t>
            </a:r>
            <a:r>
              <a:rPr lang="en-GB" sz="2000" err="1"/>
              <a:t>vehicula</a:t>
            </a:r>
            <a:r>
              <a:rPr lang="en-GB" sz="2000"/>
              <a:t> </a:t>
            </a:r>
            <a:r>
              <a:rPr lang="en-GB" sz="2000" err="1"/>
              <a:t>venenatis</a:t>
            </a:r>
            <a:r>
              <a:rPr lang="en-GB" sz="2000"/>
              <a:t> </a:t>
            </a:r>
            <a:r>
              <a:rPr lang="en-GB" sz="2000" err="1"/>
              <a:t>elit</a:t>
            </a:r>
            <a:r>
              <a:rPr lang="en-GB" sz="2000"/>
              <a:t>, sit </a:t>
            </a:r>
            <a:r>
              <a:rPr lang="en-GB" sz="2000" err="1"/>
              <a:t>amet</a:t>
            </a:r>
            <a:r>
              <a:rPr lang="en-GB" sz="2000"/>
              <a:t> fermentum dui vestibulum ac. </a:t>
            </a:r>
            <a:r>
              <a:rPr lang="en-GB" sz="2000" err="1"/>
              <a:t>Praesent</a:t>
            </a:r>
            <a:r>
              <a:rPr lang="en-GB" sz="2000"/>
              <a:t> </a:t>
            </a:r>
            <a:r>
              <a:rPr lang="en-GB" sz="2000" err="1"/>
              <a:t>velit</a:t>
            </a:r>
            <a:r>
              <a:rPr lang="en-GB" sz="2000"/>
              <a:t> </a:t>
            </a:r>
            <a:r>
              <a:rPr lang="en-GB" sz="2000" err="1"/>
              <a:t>augue</a:t>
            </a:r>
            <a:r>
              <a:rPr lang="en-GB" sz="2000"/>
              <a:t>, </a:t>
            </a:r>
            <a:r>
              <a:rPr lang="en-GB" sz="2000" err="1"/>
              <a:t>posuere</a:t>
            </a:r>
            <a:r>
              <a:rPr lang="en-GB" sz="2000"/>
              <a:t> sit </a:t>
            </a:r>
            <a:r>
              <a:rPr lang="en-GB" sz="2000" err="1"/>
              <a:t>amet</a:t>
            </a:r>
            <a:r>
              <a:rPr lang="en-GB" sz="2000"/>
              <a:t> </a:t>
            </a:r>
            <a:r>
              <a:rPr lang="en-GB" sz="2000" err="1"/>
              <a:t>consequat</a:t>
            </a:r>
            <a:r>
              <a:rPr lang="en-GB" sz="2000"/>
              <a:t> </a:t>
            </a:r>
            <a:r>
              <a:rPr lang="en-GB" sz="2000" err="1"/>
              <a:t>ut.</a:t>
            </a:r>
            <a:endParaRPr lang="en-GB" sz="2000"/>
          </a:p>
          <a:p>
            <a:pPr marL="342900" indent="-342900">
              <a:buFont typeface="Arial" panose="020B0604020202020204" pitchFamily="34" charset="0"/>
              <a:buChar char="•"/>
            </a:pPr>
            <a:r>
              <a:rPr lang="en-GB" sz="2000" err="1"/>
              <a:t>Fusce</a:t>
            </a:r>
            <a:r>
              <a:rPr lang="en-GB" sz="2000"/>
              <a:t> id </a:t>
            </a:r>
            <a:r>
              <a:rPr lang="en-GB" sz="2000" err="1"/>
              <a:t>consequat</a:t>
            </a:r>
            <a:r>
              <a:rPr lang="en-GB" sz="2000"/>
              <a:t> </a:t>
            </a:r>
            <a:r>
              <a:rPr lang="en-GB" sz="2000" err="1"/>
              <a:t>leo</a:t>
            </a:r>
            <a:endParaRPr lang="en-GB" sz="2000"/>
          </a:p>
        </p:txBody>
      </p:sp>
      <p:sp>
        <p:nvSpPr>
          <p:cNvPr id="7" name="Date Placeholder 6"/>
          <p:cNvSpPr>
            <a:spLocks noGrp="1"/>
          </p:cNvSpPr>
          <p:nvPr>
            <p:ph type="dt" sz="half" idx="10"/>
          </p:nvPr>
        </p:nvSpPr>
        <p:spPr/>
        <p:txBody>
          <a:bodyPr/>
          <a:lstStyle>
            <a:lvl1pPr>
              <a:defRPr>
                <a:solidFill>
                  <a:schemeClr val="tx1">
                    <a:lumMod val="50000"/>
                  </a:schemeClr>
                </a:solidFill>
              </a:defRPr>
            </a:lvl1pPr>
          </a:lstStyle>
          <a:p>
            <a:fld id="{9C7BD6C5-8ECF-4984-975A-4A01D21767E5}" type="datetime1">
              <a:rPr lang="en-GB" smtClean="0"/>
              <a:pPr/>
              <a:t>22/02/2024</a:t>
            </a:fld>
            <a:endParaRPr lang="en-GB"/>
          </a:p>
        </p:txBody>
      </p:sp>
      <p:sp>
        <p:nvSpPr>
          <p:cNvPr id="8" name="Footer Placeholder 7"/>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15" name="Text Placeholder 2"/>
          <p:cNvSpPr>
            <a:spLocks noGrp="1"/>
          </p:cNvSpPr>
          <p:nvPr>
            <p:ph type="body" idx="14" hasCustomPrompt="1"/>
          </p:nvPr>
        </p:nvSpPr>
        <p:spPr>
          <a:xfrm>
            <a:off x="475284" y="1175842"/>
            <a:ext cx="4032448" cy="504057"/>
          </a:xfrm>
        </p:spPr>
        <p:txBody>
          <a:bodyPr anchor="b"/>
          <a:lstStyle>
            <a:lvl1pPr marL="0" indent="0">
              <a:buNone/>
              <a:defRPr sz="2000" b="1" baseline="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Lower case subtitles</a:t>
            </a:r>
          </a:p>
        </p:txBody>
      </p:sp>
      <p:sp>
        <p:nvSpPr>
          <p:cNvPr id="16" name="Text Placeholder 2"/>
          <p:cNvSpPr>
            <a:spLocks noGrp="1"/>
          </p:cNvSpPr>
          <p:nvPr>
            <p:ph type="body" idx="15" hasCustomPrompt="1"/>
          </p:nvPr>
        </p:nvSpPr>
        <p:spPr>
          <a:xfrm>
            <a:off x="4664923" y="1175842"/>
            <a:ext cx="4032448" cy="504057"/>
          </a:xfrm>
        </p:spPr>
        <p:txBody>
          <a:bodyPr anchor="b"/>
          <a:lstStyle>
            <a:lvl1pPr marL="0" indent="0">
              <a:buNone/>
              <a:defRPr sz="2000" b="1" baseline="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Lower case subtitles</a:t>
            </a:r>
          </a:p>
        </p:txBody>
      </p:sp>
      <p:sp>
        <p:nvSpPr>
          <p:cNvPr id="17" name="Text Placeholder 2"/>
          <p:cNvSpPr>
            <a:spLocks noGrp="1"/>
          </p:cNvSpPr>
          <p:nvPr>
            <p:ph idx="1" hasCustomPrompt="1"/>
          </p:nvPr>
        </p:nvSpPr>
        <p:spPr>
          <a:xfrm>
            <a:off x="4664923" y="1927249"/>
            <a:ext cx="4042792" cy="3528391"/>
          </a:xfrm>
          <a:prstGeom prst="rect">
            <a:avLst/>
          </a:prstGeom>
        </p:spPr>
        <p:txBody>
          <a:bodyPr vert="horz" lIns="91440" tIns="45720" rIns="91440" bIns="45720" rtlCol="0">
            <a:normAutofit/>
          </a:bodyPr>
          <a:lstStyle>
            <a:lvl1pPr>
              <a:defRPr lang="en-GB" sz="2000" smtClean="0">
                <a:solidFill>
                  <a:schemeClr val="tx1">
                    <a:lumMod val="50000"/>
                  </a:schemeClr>
                </a:solidFill>
                <a:effectLst/>
              </a:defRPr>
            </a:lvl1pPr>
          </a:lstStyle>
          <a:p>
            <a:pPr lvl="0"/>
            <a:r>
              <a:rPr lang="en-GB"/>
              <a:t>The text on either side could be bullet points or plain text. </a:t>
            </a:r>
          </a:p>
          <a:p>
            <a:pPr lvl="0"/>
            <a:endParaRPr lang="en-GB"/>
          </a:p>
          <a:p>
            <a:pPr lvl="0"/>
            <a:endParaRPr lang="en-GB"/>
          </a:p>
        </p:txBody>
      </p:sp>
    </p:spTree>
    <p:extLst>
      <p:ext uri="{BB962C8B-B14F-4D97-AF65-F5344CB8AC3E}">
        <p14:creationId xmlns:p14="http://schemas.microsoft.com/office/powerpoint/2010/main" val="26182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schemeClr>
                </a:solidFill>
              </a:defRPr>
            </a:lvl1pPr>
          </a:lstStyle>
          <a:p>
            <a:fld id="{57A1469E-3273-4FF6-A436-F0F60F096692}" type="datetime1">
              <a:rPr lang="en-GB" smtClean="0"/>
              <a:pPr/>
              <a:t>22/02/2024</a:t>
            </a:fld>
            <a:endParaRPr lang="en-GB"/>
          </a:p>
        </p:txBody>
      </p:sp>
      <p:sp>
        <p:nvSpPr>
          <p:cNvPr id="3" name="Footer Placeholder 2"/>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4" name="Title 1"/>
          <p:cNvSpPr>
            <a:spLocks noGrp="1"/>
          </p:cNvSpPr>
          <p:nvPr>
            <p:ph type="title" hasCustomPrompt="1"/>
          </p:nvPr>
        </p:nvSpPr>
        <p:spPr>
          <a:xfrm>
            <a:off x="2483768" y="4424920"/>
            <a:ext cx="4557042" cy="500608"/>
          </a:xfrm>
        </p:spPr>
        <p:txBody>
          <a:bodyPr anchor="b"/>
          <a:lstStyle>
            <a:lvl1pPr algn="ctr">
              <a:defRPr sz="2000" b="1">
                <a:solidFill>
                  <a:srgbClr val="C6007E"/>
                </a:solidFill>
              </a:defRPr>
            </a:lvl1pPr>
          </a:lstStyle>
          <a:p>
            <a:r>
              <a:rPr lang="en-US"/>
              <a:t>This is a basic picture slide	</a:t>
            </a:r>
            <a:endParaRPr lang="en-GB"/>
          </a:p>
        </p:txBody>
      </p:sp>
      <p:sp>
        <p:nvSpPr>
          <p:cNvPr id="5" name="Text Placeholder 3"/>
          <p:cNvSpPr>
            <a:spLocks noGrp="1"/>
          </p:cNvSpPr>
          <p:nvPr>
            <p:ph type="body" sz="half" idx="2" hasCustomPrompt="1"/>
          </p:nvPr>
        </p:nvSpPr>
        <p:spPr>
          <a:xfrm>
            <a:off x="1948780" y="4784378"/>
            <a:ext cx="5431532" cy="804862"/>
          </a:xfrm>
        </p:spPr>
        <p:txBody>
          <a:bodyPr/>
          <a:lstStyle>
            <a:lvl1pPr marL="0" indent="0" algn="ctr">
              <a:buNone/>
              <a:defRPr sz="1400" baseline="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With a little explanation </a:t>
            </a:r>
          </a:p>
        </p:txBody>
      </p:sp>
    </p:spTree>
    <p:extLst>
      <p:ext uri="{BB962C8B-B14F-4D97-AF65-F5344CB8AC3E}">
        <p14:creationId xmlns:p14="http://schemas.microsoft.com/office/powerpoint/2010/main" val="201257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7298" y="4991894"/>
            <a:ext cx="5486400" cy="566738"/>
          </a:xfrm>
        </p:spPr>
        <p:txBody>
          <a:bodyPr anchor="b"/>
          <a:lstStyle>
            <a:lvl1pPr algn="l">
              <a:defRPr sz="2000" b="1">
                <a:solidFill>
                  <a:srgbClr val="C6007E"/>
                </a:solidFill>
              </a:defRPr>
            </a:lvl1pPr>
          </a:lstStyle>
          <a:p>
            <a:r>
              <a:rPr lang="en-US"/>
              <a:t>This is a basic picture slide hold down shift to scale proportionally	</a:t>
            </a:r>
            <a:endParaRPr lang="en-GB"/>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With a little explanation</a:t>
            </a:r>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B1327BDC-31B5-470B-82B5-CC9CFCC3E831}" type="datetime1">
              <a:rPr lang="en-GB" smtClean="0"/>
              <a:pPr/>
              <a:t>22/02/2024</a:t>
            </a:fld>
            <a:endParaRPr lang="en-GB"/>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Tree>
    <p:extLst>
      <p:ext uri="{BB962C8B-B14F-4D97-AF65-F5344CB8AC3E}">
        <p14:creationId xmlns:p14="http://schemas.microsoft.com/office/powerpoint/2010/main" val="304504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baseline="0">
                <a:solidFill>
                  <a:schemeClr val="bg2"/>
                </a:solidFill>
              </a:defRPr>
            </a:lvl1pPr>
          </a:lstStyle>
          <a:p>
            <a:r>
              <a:rPr lang="en-GB"/>
              <a:t>One small column and one bigger column with title</a:t>
            </a:r>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Some information on this side </a:t>
            </a:r>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9CA0918A-BCA5-49E2-9AC7-2D733656A483}" type="datetime1">
              <a:rPr lang="en-GB" smtClean="0"/>
              <a:pPr/>
              <a:t>22/02/2024</a:t>
            </a:fld>
            <a:endParaRPr lang="en-GB"/>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9" name="Text Placeholder 3"/>
          <p:cNvSpPr>
            <a:spLocks noGrp="1"/>
          </p:cNvSpPr>
          <p:nvPr>
            <p:ph type="body" sz="half" idx="12" hasCustomPrompt="1"/>
          </p:nvPr>
        </p:nvSpPr>
        <p:spPr>
          <a:xfrm>
            <a:off x="3870067" y="368823"/>
            <a:ext cx="5112568" cy="5800687"/>
          </a:xfrm>
        </p:spPr>
        <p:txBody>
          <a:bodyPr/>
          <a:lstStyle>
            <a:lvl1pPr marL="285750" indent="-285750">
              <a:buClr>
                <a:srgbClr val="00B0B9"/>
              </a:buClr>
              <a:buFont typeface="Arial" panose="020B0604020202020204" pitchFamily="34" charset="0"/>
              <a:buChar char="•"/>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Some magenta bullet points could go on this side</a:t>
            </a:r>
          </a:p>
          <a:p>
            <a:pPr lvl="0"/>
            <a:r>
              <a:rPr lang="en-US"/>
              <a:t>And some more</a:t>
            </a:r>
          </a:p>
          <a:p>
            <a:pPr lvl="0"/>
            <a:r>
              <a:rPr lang="en-US"/>
              <a:t>And a few more</a:t>
            </a:r>
          </a:p>
        </p:txBody>
      </p:sp>
    </p:spTree>
    <p:extLst>
      <p:ext uri="{BB962C8B-B14F-4D97-AF65-F5344CB8AC3E}">
        <p14:creationId xmlns:p14="http://schemas.microsoft.com/office/powerpoint/2010/main" val="196447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36669"/>
            <a:ext cx="7772400" cy="1470025"/>
          </a:xfrm>
        </p:spPr>
        <p:txBody>
          <a:bodyPr>
            <a:normAutofit/>
          </a:bodyPr>
          <a:lstStyle>
            <a:lvl1pPr>
              <a:defRPr sz="4400">
                <a:solidFill>
                  <a:srgbClr val="C6007E"/>
                </a:solidFill>
              </a:defRPr>
            </a:lvl1pPr>
          </a:lstStyle>
          <a:p>
            <a:r>
              <a:rPr lang="en-GB"/>
              <a:t>This could be a </a:t>
            </a:r>
            <a:br>
              <a:rPr lang="en-GB"/>
            </a:br>
            <a:r>
              <a:rPr lang="en-GB"/>
              <a:t>section header</a:t>
            </a:r>
          </a:p>
        </p:txBody>
      </p:sp>
      <p:sp>
        <p:nvSpPr>
          <p:cNvPr id="3" name="Subtitle 2"/>
          <p:cNvSpPr>
            <a:spLocks noGrp="1"/>
          </p:cNvSpPr>
          <p:nvPr>
            <p:ph type="subTitle" idx="1" hasCustomPrompt="1"/>
          </p:nvPr>
        </p:nvSpPr>
        <p:spPr>
          <a:xfrm>
            <a:off x="457200" y="2025576"/>
            <a:ext cx="7086600" cy="1752600"/>
          </a:xfrm>
        </p:spPr>
        <p:txBody>
          <a:bodyPr/>
          <a:lstStyle>
            <a:lvl1pPr marL="0" indent="0" algn="l">
              <a:buNone/>
              <a:defRPr baseline="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With some more explanation here</a:t>
            </a:r>
            <a:endParaRPr lang="en-GB"/>
          </a:p>
        </p:txBody>
      </p:sp>
      <p:sp>
        <p:nvSpPr>
          <p:cNvPr id="4" name="Date Placeholder 3"/>
          <p:cNvSpPr>
            <a:spLocks noGrp="1"/>
          </p:cNvSpPr>
          <p:nvPr>
            <p:ph type="dt" sz="half" idx="10"/>
          </p:nvPr>
        </p:nvSpPr>
        <p:spPr/>
        <p:txBody>
          <a:bodyPr/>
          <a:lstStyle/>
          <a:p>
            <a:fld id="{032D4AE5-508E-42C7-9BBD-A09001718511}" type="datetime1">
              <a:rPr lang="en-GB" smtClean="0"/>
              <a:t>22/02/2024</a:t>
            </a:fld>
            <a:endParaRPr lang="en-GB"/>
          </a:p>
        </p:txBody>
      </p:sp>
      <p:sp>
        <p:nvSpPr>
          <p:cNvPr id="5" name="Footer Placeholder 4"/>
          <p:cNvSpPr>
            <a:spLocks noGrp="1"/>
          </p:cNvSpPr>
          <p:nvPr>
            <p:ph type="ftr" sz="quarter" idx="11"/>
          </p:nvPr>
        </p:nvSpPr>
        <p:spPr/>
        <p:txBody>
          <a:bodyPr/>
          <a:lstStyle/>
          <a:p>
            <a:r>
              <a:rPr lang="en-GB"/>
              <a:t>This is the presentation title</a:t>
            </a:r>
          </a:p>
        </p:txBody>
      </p:sp>
      <p:sp>
        <p:nvSpPr>
          <p:cNvPr id="6" name="Slide Number Placeholder 5"/>
          <p:cNvSpPr>
            <a:spLocks noGrp="1"/>
          </p:cNvSpPr>
          <p:nvPr>
            <p:ph type="sldNum" sz="quarter" idx="12"/>
          </p:nvPr>
        </p:nvSpPr>
        <p:spPr>
          <a:xfrm>
            <a:off x="6101379" y="6360309"/>
            <a:ext cx="810409" cy="365125"/>
          </a:xfrm>
          <a:prstGeom prst="rect">
            <a:avLst/>
          </a:prstGeom>
        </p:spPr>
        <p:txBody>
          <a:bodyPr/>
          <a:lstStyle/>
          <a:p>
            <a:fld id="{090EBCD0-F5D1-49C3-AE25-8A61AA956686}" type="slidenum">
              <a:rPr lang="en-GB" smtClean="0"/>
              <a:t>‹#›</a:t>
            </a:fld>
            <a:endParaRPr lang="en-GB"/>
          </a:p>
        </p:txBody>
      </p:sp>
    </p:spTree>
    <p:extLst>
      <p:ext uri="{BB962C8B-B14F-4D97-AF65-F5344CB8AC3E}">
        <p14:creationId xmlns:p14="http://schemas.microsoft.com/office/powerpoint/2010/main" val="399105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p:spPr>
        <p:txBody>
          <a:bodyPr/>
          <a:lstStyle>
            <a:lvl1pPr>
              <a:defRPr>
                <a:solidFill>
                  <a:srgbClr val="C6007E"/>
                </a:solidFill>
              </a:defRPr>
            </a:lvl1pPr>
          </a:lstStyle>
          <a:p>
            <a:r>
              <a:rPr lang="en-US"/>
              <a:t>Just bullet points</a:t>
            </a:r>
            <a:endParaRPr lang="en-GB"/>
          </a:p>
        </p:txBody>
      </p:sp>
      <p:sp>
        <p:nvSpPr>
          <p:cNvPr id="3" name="Content Placeholder 2"/>
          <p:cNvSpPr>
            <a:spLocks noGrp="1"/>
          </p:cNvSpPr>
          <p:nvPr>
            <p:ph idx="1"/>
          </p:nvPr>
        </p:nvSpPr>
        <p:spPr>
          <a:xfrm>
            <a:off x="457200" y="1171117"/>
            <a:ext cx="8279813" cy="4205063"/>
          </a:xfrm>
        </p:spPr>
        <p:txBody>
          <a:bodyPr/>
          <a:lstStyle>
            <a:lvl1pPr>
              <a:defRPr>
                <a:solidFill>
                  <a:schemeClr val="tx1"/>
                </a:solidFill>
              </a:defRPr>
            </a:lvl1pPr>
            <a:lvl2pPr>
              <a:buClr>
                <a:srgbClr val="00B0B9"/>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66154" y="6356350"/>
            <a:ext cx="2183813" cy="365125"/>
          </a:xfrm>
        </p:spPr>
        <p:txBody>
          <a:bodyPr/>
          <a:lstStyle>
            <a:lvl1pPr algn="l">
              <a:defRPr sz="1100">
                <a:solidFill>
                  <a:schemeClr val="tx1">
                    <a:lumMod val="50000"/>
                  </a:schemeClr>
                </a:solidFill>
              </a:defRPr>
            </a:lvl1pPr>
          </a:lstStyle>
          <a:p>
            <a:fld id="{1F11A84F-AB34-42ED-B018-8B2E4434C8D6}" type="datetime1">
              <a:rPr lang="en-GB" smtClean="0"/>
              <a:pPr/>
              <a:t>22/02/2024</a:t>
            </a:fld>
            <a:endParaRPr lang="en-GB"/>
          </a:p>
        </p:txBody>
      </p:sp>
      <p:sp>
        <p:nvSpPr>
          <p:cNvPr id="5" name="Footer Placeholder 4"/>
          <p:cNvSpPr>
            <a:spLocks noGrp="1"/>
          </p:cNvSpPr>
          <p:nvPr>
            <p:ph type="ftr" sz="quarter" idx="11"/>
          </p:nvPr>
        </p:nvSpPr>
        <p:spPr/>
        <p:txBody>
          <a:bodyPr/>
          <a:lstStyle>
            <a:lvl1pPr>
              <a:defRPr sz="1100">
                <a:solidFill>
                  <a:schemeClr val="tx1">
                    <a:lumMod val="50000"/>
                  </a:schemeClr>
                </a:solidFill>
              </a:defRPr>
            </a:lvl1pPr>
          </a:lstStyle>
          <a:p>
            <a:r>
              <a:rPr lang="en-GB"/>
              <a:t>This is the presentation title</a:t>
            </a:r>
          </a:p>
        </p:txBody>
      </p:sp>
    </p:spTree>
    <p:extLst>
      <p:ext uri="{BB962C8B-B14F-4D97-AF65-F5344CB8AC3E}">
        <p14:creationId xmlns:p14="http://schemas.microsoft.com/office/powerpoint/2010/main" val="2922440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899" y="0"/>
            <a:ext cx="8229600" cy="1143000"/>
          </a:xfrm>
        </p:spPr>
        <p:txBody>
          <a:bodyPr/>
          <a:lstStyle>
            <a:lvl1pPr>
              <a:defRPr>
                <a:solidFill>
                  <a:srgbClr val="C6007E"/>
                </a:solidFill>
              </a:defRPr>
            </a:lvl1pPr>
          </a:lstStyle>
          <a:p>
            <a:r>
              <a:rPr lang="en-US"/>
              <a:t>Icons</a:t>
            </a:r>
            <a:endParaRPr lang="en-GB"/>
          </a:p>
        </p:txBody>
      </p:sp>
      <p:sp>
        <p:nvSpPr>
          <p:cNvPr id="3" name="Content Placeholder 2"/>
          <p:cNvSpPr>
            <a:spLocks noGrp="1"/>
          </p:cNvSpPr>
          <p:nvPr>
            <p:ph idx="1" hasCustomPrompt="1"/>
          </p:nvPr>
        </p:nvSpPr>
        <p:spPr>
          <a:xfrm>
            <a:off x="454011" y="1155691"/>
            <a:ext cx="8229600" cy="4205063"/>
          </a:xfrm>
        </p:spPr>
        <p:txBody>
          <a:bodyPr>
            <a:normAutofit/>
          </a:bodyPr>
          <a:lstStyle>
            <a:lvl1pPr>
              <a:defRPr sz="2000" b="0">
                <a:solidFill>
                  <a:schemeClr val="tx1"/>
                </a:solidFill>
              </a:defRPr>
            </a:lvl1pPr>
            <a:lvl2pPr>
              <a:buClr>
                <a:srgbClr val="00B0B9"/>
              </a:buCl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Balance your presentation with turquoise icons or add turquoise borders to shapes. Icons can be found on Dementia UK Media Hub.</a:t>
            </a:r>
            <a:endParaRPr lang="en-GB"/>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F11A84F-AB34-42ED-B018-8B2E4434C8D6}" type="datetime1">
              <a:rPr lang="en-GB" smtClean="0"/>
              <a:pPr/>
              <a:t>22/02/2024</a:t>
            </a:fld>
            <a:endParaRPr lang="en-GB"/>
          </a:p>
        </p:txBody>
      </p:sp>
      <p:sp>
        <p:nvSpPr>
          <p:cNvPr id="5" name="Footer Placeholder 4"/>
          <p:cNvSpPr>
            <a:spLocks noGrp="1"/>
          </p:cNvSpPr>
          <p:nvPr>
            <p:ph type="ftr" sz="quarter" idx="11"/>
          </p:nvPr>
        </p:nvSpPr>
        <p:spPr/>
        <p:txBody>
          <a:bodyPr/>
          <a:lstStyle>
            <a:lvl1pPr>
              <a:defRPr sz="1100">
                <a:solidFill>
                  <a:schemeClr val="tx1">
                    <a:lumMod val="50000"/>
                  </a:schemeClr>
                </a:solidFill>
              </a:defRPr>
            </a:lvl1pPr>
          </a:lstStyle>
          <a:p>
            <a:r>
              <a:rPr lang="en-GB"/>
              <a:t>This is the presentation title</a:t>
            </a:r>
          </a:p>
        </p:txBody>
      </p:sp>
      <p:sp>
        <p:nvSpPr>
          <p:cNvPr id="13" name="Rectangle 12">
            <a:extLst>
              <a:ext uri="{FF2B5EF4-FFF2-40B4-BE49-F238E27FC236}">
                <a16:creationId xmlns:a16="http://schemas.microsoft.com/office/drawing/2014/main" id="{C4796A2F-0586-2148-34D5-0107B6F40716}"/>
              </a:ext>
            </a:extLst>
          </p:cNvPr>
          <p:cNvSpPr/>
          <p:nvPr userDrawn="1"/>
        </p:nvSpPr>
        <p:spPr>
          <a:xfrm>
            <a:off x="3563888" y="3140968"/>
            <a:ext cx="2455912" cy="17281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272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FCA0501-F074-4D4F-B43B-5FD727B6F228}" type="datetime1">
              <a:rPr lang="en-GB" smtClean="0"/>
              <a:pPr/>
              <a:t>22/02/2024</a:t>
            </a:fld>
            <a:endParaRPr lang="en-GB"/>
          </a:p>
        </p:txBody>
      </p:sp>
      <p:sp>
        <p:nvSpPr>
          <p:cNvPr id="5" name="Footer Placeholder 4"/>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6" name="Title 1">
            <a:extLst>
              <a:ext uri="{FF2B5EF4-FFF2-40B4-BE49-F238E27FC236}">
                <a16:creationId xmlns:a16="http://schemas.microsoft.com/office/drawing/2014/main" id="{2BAE4CD9-245E-86A0-A960-51CE78BCBF19}"/>
              </a:ext>
            </a:extLst>
          </p:cNvPr>
          <p:cNvSpPr txBox="1">
            <a:spLocks/>
          </p:cNvSpPr>
          <p:nvPr userDrawn="1"/>
        </p:nvSpPr>
        <p:spPr>
          <a:xfrm>
            <a:off x="457200" y="274638"/>
            <a:ext cx="8229600" cy="11430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4400" b="1" kern="1200">
                <a:solidFill>
                  <a:srgbClr val="C6007E"/>
                </a:solidFill>
                <a:latin typeface="+mj-lt"/>
                <a:ea typeface="+mj-ea"/>
                <a:cs typeface="+mj-cs"/>
              </a:defRPr>
            </a:lvl1pPr>
          </a:lstStyle>
          <a:p>
            <a:pPr>
              <a:lnSpc>
                <a:spcPct val="120000"/>
              </a:lnSpc>
            </a:pPr>
            <a:r>
              <a:rPr lang="en-US"/>
              <a:t>Adding a photo into</a:t>
            </a:r>
            <a:br>
              <a:rPr lang="en-US"/>
            </a:br>
            <a:r>
              <a:rPr lang="en-US"/>
              <a:t>curved shape</a:t>
            </a:r>
            <a:endParaRPr lang="en-GB"/>
          </a:p>
        </p:txBody>
      </p:sp>
      <p:sp>
        <p:nvSpPr>
          <p:cNvPr id="8" name="TextBox 7">
            <a:extLst>
              <a:ext uri="{FF2B5EF4-FFF2-40B4-BE49-F238E27FC236}">
                <a16:creationId xmlns:a16="http://schemas.microsoft.com/office/drawing/2014/main" id="{8AC1A9CC-7DEB-DDE0-DF2A-2F7B04944DB7}"/>
              </a:ext>
            </a:extLst>
          </p:cNvPr>
          <p:cNvSpPr txBox="1"/>
          <p:nvPr userDrawn="1"/>
        </p:nvSpPr>
        <p:spPr>
          <a:xfrm>
            <a:off x="457200" y="1658648"/>
            <a:ext cx="5770984" cy="3416320"/>
          </a:xfrm>
          <a:prstGeom prst="rect">
            <a:avLst/>
          </a:prstGeom>
          <a:noFill/>
        </p:spPr>
        <p:txBody>
          <a:bodyPr wrap="square" rtlCol="0">
            <a:spAutoFit/>
          </a:bodyPr>
          <a:lstStyle/>
          <a:p>
            <a:pPr marL="285750" indent="-285750">
              <a:buClr>
                <a:srgbClr val="00B0B9"/>
              </a:buClr>
              <a:buFont typeface="Arial" panose="020B0604020202020204" pitchFamily="34" charset="0"/>
              <a:buChar char="•"/>
            </a:pPr>
            <a:r>
              <a:rPr lang="en-GB">
                <a:solidFill>
                  <a:schemeClr val="tx1"/>
                </a:solidFill>
              </a:rPr>
              <a:t>Draw a curved shape</a:t>
            </a:r>
          </a:p>
          <a:p>
            <a:pPr marL="285750" indent="-285750">
              <a:buClr>
                <a:srgbClr val="00B0B9"/>
              </a:buClr>
              <a:buFont typeface="Arial" panose="020B0604020202020204" pitchFamily="34" charset="0"/>
              <a:buChar char="•"/>
            </a:pPr>
            <a:endParaRPr lang="en-GB">
              <a:solidFill>
                <a:schemeClr val="tx1"/>
              </a:solidFill>
            </a:endParaRPr>
          </a:p>
          <a:p>
            <a:pPr marL="285750" indent="-285750">
              <a:buClr>
                <a:srgbClr val="00B0B9"/>
              </a:buClr>
              <a:buFont typeface="Arial" panose="020B0604020202020204" pitchFamily="34" charset="0"/>
              <a:buChar char="•"/>
            </a:pPr>
            <a:r>
              <a:rPr lang="en-GB">
                <a:solidFill>
                  <a:schemeClr val="tx1"/>
                </a:solidFill>
              </a:rPr>
              <a:t>Go to ‘Shape format’ and ‘Shape fill’</a:t>
            </a:r>
          </a:p>
          <a:p>
            <a:pPr marL="285750" indent="-285750">
              <a:buClr>
                <a:srgbClr val="00B0B9"/>
              </a:buClr>
              <a:buFont typeface="Arial" panose="020B0604020202020204" pitchFamily="34" charset="0"/>
              <a:buChar char="•"/>
            </a:pPr>
            <a:endParaRPr lang="en-GB">
              <a:solidFill>
                <a:schemeClr val="tx1"/>
              </a:solidFill>
            </a:endParaRPr>
          </a:p>
          <a:p>
            <a:pPr marL="285750" indent="-285750">
              <a:buClr>
                <a:srgbClr val="00B0B9"/>
              </a:buClr>
              <a:buFont typeface="Arial" panose="020B0604020202020204" pitchFamily="34" charset="0"/>
              <a:buChar char="•"/>
            </a:pPr>
            <a:r>
              <a:rPr lang="en-GB">
                <a:solidFill>
                  <a:schemeClr val="tx1"/>
                </a:solidFill>
              </a:rPr>
              <a:t>Insert photo and if it is stretched go to ‘Picture format’ and use ‘Crop’ or </a:t>
            </a:r>
            <a:br>
              <a:rPr lang="en-GB">
                <a:solidFill>
                  <a:schemeClr val="tx1"/>
                </a:solidFill>
              </a:rPr>
            </a:br>
            <a:r>
              <a:rPr lang="en-GB">
                <a:solidFill>
                  <a:schemeClr val="tx1"/>
                </a:solidFill>
              </a:rPr>
              <a:t>‘Fit picture’ to adjust the fit</a:t>
            </a:r>
          </a:p>
          <a:p>
            <a:pPr marL="285750" indent="-285750">
              <a:buClr>
                <a:srgbClr val="00B0B9"/>
              </a:buClr>
              <a:buFont typeface="Arial" panose="020B0604020202020204" pitchFamily="34" charset="0"/>
              <a:buChar char="•"/>
            </a:pPr>
            <a:endParaRPr lang="en-GB">
              <a:solidFill>
                <a:schemeClr val="tx1"/>
              </a:solidFill>
            </a:endParaRPr>
          </a:p>
          <a:p>
            <a:pPr marL="285750" indent="-285750">
              <a:buClr>
                <a:srgbClr val="00B0B9"/>
              </a:buClr>
              <a:buFont typeface="Arial" panose="020B0604020202020204" pitchFamily="34" charset="0"/>
              <a:buChar char="•"/>
            </a:pPr>
            <a:r>
              <a:rPr lang="en-GB">
                <a:solidFill>
                  <a:schemeClr val="tx1"/>
                </a:solidFill>
              </a:rPr>
              <a:t>Remove the picture border on photos</a:t>
            </a:r>
          </a:p>
          <a:p>
            <a:pPr marL="285750" indent="-285750">
              <a:buClr>
                <a:srgbClr val="00B0B9"/>
              </a:buClr>
              <a:buFont typeface="Arial" panose="020B0604020202020204" pitchFamily="34" charset="0"/>
              <a:buChar char="•"/>
            </a:pPr>
            <a:endParaRPr lang="en-GB">
              <a:solidFill>
                <a:schemeClr val="tx1"/>
              </a:solidFill>
            </a:endParaRPr>
          </a:p>
          <a:p>
            <a:pPr marL="285750" indent="-285750">
              <a:buClr>
                <a:srgbClr val="00B0B9"/>
              </a:buClr>
              <a:buFont typeface="Arial" panose="020B0604020202020204" pitchFamily="34" charset="0"/>
              <a:buChar char="•"/>
            </a:pPr>
            <a:r>
              <a:rPr lang="en-GB">
                <a:solidFill>
                  <a:schemeClr val="tx1"/>
                </a:solidFill>
              </a:rPr>
              <a:t>Avoid adding effects to your shapes. </a:t>
            </a:r>
            <a:br>
              <a:rPr lang="en-GB">
                <a:solidFill>
                  <a:schemeClr val="tx1"/>
                </a:solidFill>
              </a:rPr>
            </a:br>
            <a:r>
              <a:rPr lang="en-GB">
                <a:solidFill>
                  <a:schemeClr val="tx1"/>
                </a:solidFill>
              </a:rPr>
              <a:t>Keep it simple for consistency</a:t>
            </a:r>
          </a:p>
        </p:txBody>
      </p:sp>
      <p:sp>
        <p:nvSpPr>
          <p:cNvPr id="10" name="Rectangle: Rounded Corners 9">
            <a:extLst>
              <a:ext uri="{FF2B5EF4-FFF2-40B4-BE49-F238E27FC236}">
                <a16:creationId xmlns:a16="http://schemas.microsoft.com/office/drawing/2014/main" id="{F9AA8F43-5169-DF47-9A96-1989BCECD88D}"/>
              </a:ext>
            </a:extLst>
          </p:cNvPr>
          <p:cNvSpPr/>
          <p:nvPr userDrawn="1"/>
        </p:nvSpPr>
        <p:spPr>
          <a:xfrm>
            <a:off x="6588224" y="778184"/>
            <a:ext cx="1944216" cy="223224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8B32311-8D42-28B9-8E21-BEA29F345577}"/>
              </a:ext>
            </a:extLst>
          </p:cNvPr>
          <p:cNvSpPr/>
          <p:nvPr userDrawn="1"/>
        </p:nvSpPr>
        <p:spPr>
          <a:xfrm>
            <a:off x="6584458" y="3500424"/>
            <a:ext cx="1944216" cy="1800200"/>
          </a:xfrm>
          <a:prstGeom prst="roundRect">
            <a:avLst/>
          </a:prstGeom>
          <a:blipFill dpi="0" rotWithShape="1">
            <a:blip r:embed="rId3" cstate="print">
              <a:extLst>
                <a:ext uri="{28A0092B-C50C-407E-A947-70E740481C1C}">
                  <a14:useLocalDpi xmlns:a14="http://schemas.microsoft.com/office/drawing/2010/main" val="0"/>
                </a:ext>
              </a:extLst>
            </a:blip>
            <a:srcRect/>
            <a:stretch>
              <a:fillRect l="-36111" t="-2" r="-8333" b="-399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A1048F8-8D02-6F1F-B551-4C0ADB6A2D20}"/>
              </a:ext>
            </a:extLst>
          </p:cNvPr>
          <p:cNvSpPr txBox="1"/>
          <p:nvPr userDrawn="1"/>
        </p:nvSpPr>
        <p:spPr>
          <a:xfrm>
            <a:off x="6532929" y="3033983"/>
            <a:ext cx="2431559" cy="276999"/>
          </a:xfrm>
          <a:prstGeom prst="rect">
            <a:avLst/>
          </a:prstGeom>
          <a:noFill/>
        </p:spPr>
        <p:txBody>
          <a:bodyPr wrap="square" rtlCol="0">
            <a:spAutoFit/>
          </a:bodyPr>
          <a:lstStyle/>
          <a:p>
            <a:r>
              <a:rPr lang="en-GB" sz="1200">
                <a:solidFill>
                  <a:schemeClr val="tx1">
                    <a:lumMod val="50000"/>
                  </a:schemeClr>
                </a:solidFill>
              </a:rPr>
              <a:t>Stretched is incorrect</a:t>
            </a:r>
          </a:p>
        </p:txBody>
      </p:sp>
      <p:sp>
        <p:nvSpPr>
          <p:cNvPr id="13" name="TextBox 12">
            <a:extLst>
              <a:ext uri="{FF2B5EF4-FFF2-40B4-BE49-F238E27FC236}">
                <a16:creationId xmlns:a16="http://schemas.microsoft.com/office/drawing/2014/main" id="{E2C75E05-E716-8528-3E2A-C598FCAD029B}"/>
              </a:ext>
            </a:extLst>
          </p:cNvPr>
          <p:cNvSpPr txBox="1"/>
          <p:nvPr userDrawn="1"/>
        </p:nvSpPr>
        <p:spPr>
          <a:xfrm>
            <a:off x="6552266" y="5421582"/>
            <a:ext cx="1919509" cy="276999"/>
          </a:xfrm>
          <a:prstGeom prst="rect">
            <a:avLst/>
          </a:prstGeom>
          <a:noFill/>
        </p:spPr>
        <p:txBody>
          <a:bodyPr wrap="square" rtlCol="0">
            <a:spAutoFit/>
          </a:bodyPr>
          <a:lstStyle/>
          <a:p>
            <a:r>
              <a:rPr lang="en-GB" sz="1200">
                <a:solidFill>
                  <a:schemeClr val="tx1">
                    <a:lumMod val="50000"/>
                  </a:schemeClr>
                </a:solidFill>
              </a:rPr>
              <a:t>Correct</a:t>
            </a:r>
          </a:p>
        </p:txBody>
      </p:sp>
    </p:spTree>
    <p:extLst>
      <p:ext uri="{BB962C8B-B14F-4D97-AF65-F5344CB8AC3E}">
        <p14:creationId xmlns:p14="http://schemas.microsoft.com/office/powerpoint/2010/main" val="422296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7062"/>
            <a:ext cx="8229600" cy="1143000"/>
          </a:xfrm>
        </p:spPr>
        <p:txBody>
          <a:bodyPr>
            <a:normAutofit/>
          </a:bodyPr>
          <a:lstStyle>
            <a:lvl1pPr>
              <a:defRPr sz="3600">
                <a:solidFill>
                  <a:srgbClr val="C6007E"/>
                </a:solidFill>
              </a:defRPr>
            </a:lvl1pPr>
          </a:lstStyle>
          <a:p>
            <a:r>
              <a:rPr lang="en-US"/>
              <a:t>Picture and bullets</a:t>
            </a:r>
            <a:endParaRPr lang="en-GB"/>
          </a:p>
        </p:txBody>
      </p:sp>
      <p:sp>
        <p:nvSpPr>
          <p:cNvPr id="4" name="Content Placeholder 3"/>
          <p:cNvSpPr>
            <a:spLocks noGrp="1"/>
          </p:cNvSpPr>
          <p:nvPr>
            <p:ph sz="half" idx="2"/>
          </p:nvPr>
        </p:nvSpPr>
        <p:spPr>
          <a:xfrm>
            <a:off x="4648200" y="1390249"/>
            <a:ext cx="4038600" cy="4525963"/>
          </a:xfrm>
        </p:spPr>
        <p:txBody>
          <a:bodyPr/>
          <a:lstStyle>
            <a:lvl1pPr>
              <a:defRPr sz="2800">
                <a:solidFill>
                  <a:schemeClr val="tx1">
                    <a:lumMod val="50000"/>
                  </a:schemeClr>
                </a:solidFill>
              </a:defRPr>
            </a:lvl1pPr>
            <a:lvl2pPr>
              <a:buClr>
                <a:srgbClr val="00B0B9"/>
              </a:buClr>
              <a:defRPr sz="2400" baseline="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F62FCAD0-649C-485B-812E-C3DAAB291F9F}" type="datetime1">
              <a:rPr lang="en-GB" smtClean="0"/>
              <a:pPr/>
              <a:t>22/02/2024</a:t>
            </a:fld>
            <a:endParaRPr lang="en-GB"/>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Tree>
    <p:extLst>
      <p:ext uri="{BB962C8B-B14F-4D97-AF65-F5344CB8AC3E}">
        <p14:creationId xmlns:p14="http://schemas.microsoft.com/office/powerpoint/2010/main" val="92888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tx1">
                    <a:lumMod val="50000"/>
                  </a:schemeClr>
                </a:solidFill>
              </a:defRPr>
            </a:lvl1pPr>
          </a:lstStyle>
          <a:p>
            <a:fld id="{F62FCAD0-649C-485B-812E-C3DAAB291F9F}" type="datetime1">
              <a:rPr lang="en-GB" smtClean="0"/>
              <a:pPr/>
              <a:t>22/02/2024</a:t>
            </a:fld>
            <a:endParaRPr lang="en-GB"/>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GB"/>
              <a:t>Dementia UK PowerPoint template</a:t>
            </a:r>
          </a:p>
        </p:txBody>
      </p:sp>
      <p:sp>
        <p:nvSpPr>
          <p:cNvPr id="7" name="TextBox 6">
            <a:extLst>
              <a:ext uri="{FF2B5EF4-FFF2-40B4-BE49-F238E27FC236}">
                <a16:creationId xmlns:a16="http://schemas.microsoft.com/office/drawing/2014/main" id="{A49DAAF3-7767-8A49-7829-0C4139102EF0}"/>
              </a:ext>
            </a:extLst>
          </p:cNvPr>
          <p:cNvSpPr txBox="1"/>
          <p:nvPr userDrawn="1"/>
        </p:nvSpPr>
        <p:spPr>
          <a:xfrm>
            <a:off x="4554029" y="1241635"/>
            <a:ext cx="3816424" cy="5909310"/>
          </a:xfrm>
          <a:prstGeom prst="rect">
            <a:avLst/>
          </a:prstGeom>
          <a:noFill/>
        </p:spPr>
        <p:txBody>
          <a:bodyPr wrap="square" rtlCol="0">
            <a:spAutoFit/>
          </a:bodyPr>
          <a:lstStyle/>
          <a:p>
            <a:r>
              <a:rPr lang="en-GB" b="1">
                <a:solidFill>
                  <a:schemeClr val="tx1">
                    <a:lumMod val="50000"/>
                  </a:schemeClr>
                </a:solidFill>
              </a:rPr>
              <a:t>Shape format</a:t>
            </a:r>
            <a:br>
              <a:rPr lang="en-GB">
                <a:solidFill>
                  <a:schemeClr val="tx1">
                    <a:lumMod val="50000"/>
                  </a:schemeClr>
                </a:solidFill>
              </a:rPr>
            </a:br>
            <a:br>
              <a:rPr lang="en-GB">
                <a:solidFill>
                  <a:schemeClr val="tx1">
                    <a:lumMod val="50000"/>
                  </a:schemeClr>
                </a:solidFill>
              </a:rPr>
            </a:br>
            <a:r>
              <a:rPr lang="en-GB">
                <a:solidFill>
                  <a:schemeClr val="tx1">
                    <a:lumMod val="50000"/>
                  </a:schemeClr>
                </a:solidFill>
              </a:rPr>
              <a:t>Draw a round box shape and remove the shape outline.</a:t>
            </a:r>
          </a:p>
          <a:p>
            <a:endParaRPr lang="en-GB">
              <a:solidFill>
                <a:schemeClr val="tx1">
                  <a:lumMod val="50000"/>
                </a:schemeClr>
              </a:solidFill>
            </a:endParaRPr>
          </a:p>
          <a:p>
            <a:r>
              <a:rPr lang="en-GB">
                <a:solidFill>
                  <a:schemeClr val="tx1">
                    <a:lumMod val="50000"/>
                  </a:schemeClr>
                </a:solidFill>
              </a:rPr>
              <a:t>Go to ‘Fill’ and insert a photo.</a:t>
            </a:r>
          </a:p>
          <a:p>
            <a:endParaRPr lang="en-GB">
              <a:solidFill>
                <a:schemeClr val="tx1">
                  <a:lumMod val="50000"/>
                </a:schemeClr>
              </a:solidFill>
            </a:endParaRPr>
          </a:p>
          <a:p>
            <a:r>
              <a:rPr lang="en-GB">
                <a:solidFill>
                  <a:schemeClr val="tx1">
                    <a:lumMod val="50000"/>
                  </a:schemeClr>
                </a:solidFill>
              </a:rPr>
              <a:t>If it is stretched click on the shape. Go to ‘Picture format’ and choose ‘Fill’.</a:t>
            </a:r>
          </a:p>
          <a:p>
            <a:endParaRPr lang="en-GB">
              <a:solidFill>
                <a:schemeClr val="tx1">
                  <a:lumMod val="50000"/>
                </a:schemeClr>
              </a:solidFill>
            </a:endParaRPr>
          </a:p>
          <a:p>
            <a:r>
              <a:rPr lang="en-GB">
                <a:solidFill>
                  <a:schemeClr val="tx1">
                    <a:lumMod val="50000"/>
                  </a:schemeClr>
                </a:solidFill>
              </a:rPr>
              <a:t>Adjust your image within </a:t>
            </a:r>
            <a:br>
              <a:rPr lang="en-GB">
                <a:solidFill>
                  <a:schemeClr val="tx1">
                    <a:lumMod val="50000"/>
                  </a:schemeClr>
                </a:solidFill>
              </a:rPr>
            </a:br>
            <a:r>
              <a:rPr lang="en-GB">
                <a:solidFill>
                  <a:schemeClr val="tx1">
                    <a:lumMod val="50000"/>
                  </a:schemeClr>
                </a:solidFill>
              </a:rPr>
              <a:t>the shape.</a:t>
            </a:r>
          </a:p>
          <a:p>
            <a:endParaRPr lang="en-GB"/>
          </a:p>
          <a:p>
            <a:endParaRPr lang="en-GB"/>
          </a:p>
          <a:p>
            <a:endParaRPr lang="en-GB"/>
          </a:p>
          <a:p>
            <a:endParaRPr lang="en-GB"/>
          </a:p>
          <a:p>
            <a:endParaRPr lang="en-GB"/>
          </a:p>
          <a:p>
            <a:endParaRPr lang="en-GB"/>
          </a:p>
          <a:p>
            <a:endParaRPr lang="en-GB"/>
          </a:p>
          <a:p>
            <a:endParaRPr lang="en-GB"/>
          </a:p>
        </p:txBody>
      </p:sp>
      <p:sp>
        <p:nvSpPr>
          <p:cNvPr id="8" name="Title 1">
            <a:extLst>
              <a:ext uri="{FF2B5EF4-FFF2-40B4-BE49-F238E27FC236}">
                <a16:creationId xmlns:a16="http://schemas.microsoft.com/office/drawing/2014/main" id="{BC4EB52B-BF25-0F26-C9ED-07863DF3F201}"/>
              </a:ext>
            </a:extLst>
          </p:cNvPr>
          <p:cNvSpPr txBox="1">
            <a:spLocks/>
          </p:cNvSpPr>
          <p:nvPr userDrawn="1"/>
        </p:nvSpPr>
        <p:spPr>
          <a:xfrm>
            <a:off x="494851" y="0"/>
            <a:ext cx="817397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C6007E"/>
                </a:solidFill>
                <a:latin typeface="+mj-lt"/>
                <a:ea typeface="+mj-ea"/>
                <a:cs typeface="+mj-cs"/>
              </a:defRPr>
            </a:lvl1pPr>
          </a:lstStyle>
          <a:p>
            <a:r>
              <a:rPr lang="en-GB"/>
              <a:t>Put an image in a round box</a:t>
            </a:r>
          </a:p>
        </p:txBody>
      </p:sp>
    </p:spTree>
    <p:extLst>
      <p:ext uri="{BB962C8B-B14F-4D97-AF65-F5344CB8AC3E}">
        <p14:creationId xmlns:p14="http://schemas.microsoft.com/office/powerpoint/2010/main" val="390741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76"/>
            <a:ext cx="8229600" cy="1143000"/>
          </a:xfrm>
        </p:spPr>
        <p:txBody>
          <a:bodyPr>
            <a:normAutofit/>
          </a:bodyPr>
          <a:lstStyle>
            <a:lvl1pPr>
              <a:defRPr sz="3600">
                <a:solidFill>
                  <a:schemeClr val="bg2"/>
                </a:solidFill>
              </a:defRPr>
            </a:lvl1pPr>
          </a:lstStyle>
          <a:p>
            <a:r>
              <a:rPr lang="en-US"/>
              <a:t>Picture and bullets</a:t>
            </a:r>
            <a:endParaRPr lang="en-GB"/>
          </a:p>
        </p:txBody>
      </p:sp>
      <p:sp>
        <p:nvSpPr>
          <p:cNvPr id="5" name="Date Placeholder 4"/>
          <p:cNvSpPr>
            <a:spLocks noGrp="1"/>
          </p:cNvSpPr>
          <p:nvPr>
            <p:ph type="dt" sz="half" idx="10"/>
          </p:nvPr>
        </p:nvSpPr>
        <p:spPr/>
        <p:txBody>
          <a:bodyPr/>
          <a:lstStyle>
            <a:lvl1pPr>
              <a:defRPr>
                <a:solidFill>
                  <a:schemeClr val="tx1">
                    <a:lumMod val="50000"/>
                  </a:schemeClr>
                </a:solidFill>
              </a:defRPr>
            </a:lvl1pPr>
          </a:lstStyle>
          <a:p>
            <a:fld id="{F62FCAD0-649C-485B-812E-C3DAAB291F9F}" type="datetime1">
              <a:rPr lang="en-GB" smtClean="0"/>
              <a:pPr/>
              <a:t>22/02/2024</a:t>
            </a:fld>
            <a:endParaRPr lang="en-GB"/>
          </a:p>
        </p:txBody>
      </p:sp>
      <p:sp>
        <p:nvSpPr>
          <p:cNvPr id="6" name="Footer Placeholder 5"/>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8" name="Content Placeholder 3"/>
          <p:cNvSpPr>
            <a:spLocks noGrp="1"/>
          </p:cNvSpPr>
          <p:nvPr>
            <p:ph sz="half" idx="2" hasCustomPrompt="1"/>
          </p:nvPr>
        </p:nvSpPr>
        <p:spPr>
          <a:xfrm>
            <a:off x="436435" y="1166279"/>
            <a:ext cx="4308729" cy="2603980"/>
          </a:xfrm>
        </p:spPr>
        <p:txBody>
          <a:bodyPr>
            <a:normAutofit/>
          </a:bodyPr>
          <a:lstStyle>
            <a:lvl1pPr>
              <a:buClr>
                <a:srgbClr val="00B0B9"/>
              </a:buClr>
              <a:defRPr sz="1800">
                <a:solidFill>
                  <a:schemeClr val="tx1">
                    <a:lumMod val="5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buFont typeface="Arial" panose="020B0604020202020204" pitchFamily="34" charset="0"/>
              <a:buChar char="•"/>
            </a:pPr>
            <a:r>
              <a:rPr lang="en-GB" sz="2000"/>
              <a:t>Some bullets</a:t>
            </a:r>
          </a:p>
          <a:p>
            <a:pPr marL="342900" indent="-342900">
              <a:buFont typeface="Arial" panose="020B0604020202020204" pitchFamily="34" charset="0"/>
              <a:buChar char="•"/>
            </a:pPr>
            <a:r>
              <a:rPr lang="en-GB" sz="2000" err="1"/>
              <a:t>Mauris</a:t>
            </a:r>
            <a:r>
              <a:rPr lang="en-GB" sz="2000"/>
              <a:t> </a:t>
            </a:r>
            <a:r>
              <a:rPr lang="en-GB" sz="2000" err="1"/>
              <a:t>vehicula</a:t>
            </a:r>
            <a:r>
              <a:rPr lang="en-GB" sz="2000"/>
              <a:t> </a:t>
            </a:r>
            <a:r>
              <a:rPr lang="en-GB" sz="2000" err="1"/>
              <a:t>venenatis</a:t>
            </a:r>
            <a:r>
              <a:rPr lang="en-GB" sz="2000"/>
              <a:t> </a:t>
            </a:r>
            <a:r>
              <a:rPr lang="en-GB" sz="2000" err="1"/>
              <a:t>elit</a:t>
            </a:r>
            <a:r>
              <a:rPr lang="en-GB" sz="2000"/>
              <a:t>, sit </a:t>
            </a:r>
            <a:r>
              <a:rPr lang="en-GB" sz="2000" err="1"/>
              <a:t>amet</a:t>
            </a:r>
            <a:r>
              <a:rPr lang="en-GB" sz="2000"/>
              <a:t> fermentum dui vestibulum ac. </a:t>
            </a:r>
            <a:r>
              <a:rPr lang="en-GB" sz="2000" err="1"/>
              <a:t>Praesent</a:t>
            </a:r>
            <a:r>
              <a:rPr lang="en-GB" sz="2000"/>
              <a:t> </a:t>
            </a:r>
            <a:r>
              <a:rPr lang="en-GB" sz="2000" err="1"/>
              <a:t>velit</a:t>
            </a:r>
            <a:r>
              <a:rPr lang="en-GB" sz="2000"/>
              <a:t> </a:t>
            </a:r>
            <a:r>
              <a:rPr lang="en-GB" sz="2000" err="1"/>
              <a:t>augue</a:t>
            </a:r>
            <a:r>
              <a:rPr lang="en-GB" sz="2000"/>
              <a:t>, </a:t>
            </a:r>
            <a:r>
              <a:rPr lang="en-GB" sz="2000" err="1"/>
              <a:t>posuere</a:t>
            </a:r>
            <a:r>
              <a:rPr lang="en-GB" sz="2000"/>
              <a:t> sit </a:t>
            </a:r>
            <a:r>
              <a:rPr lang="en-GB" sz="2000" err="1"/>
              <a:t>amet</a:t>
            </a:r>
            <a:r>
              <a:rPr lang="en-GB" sz="2000"/>
              <a:t> </a:t>
            </a:r>
            <a:r>
              <a:rPr lang="en-GB" sz="2000" err="1"/>
              <a:t>consequat</a:t>
            </a:r>
            <a:r>
              <a:rPr lang="en-GB" sz="2000"/>
              <a:t> </a:t>
            </a:r>
            <a:r>
              <a:rPr lang="en-GB" sz="2000" err="1"/>
              <a:t>ut.</a:t>
            </a:r>
            <a:endParaRPr lang="en-GB" sz="2000"/>
          </a:p>
          <a:p>
            <a:pPr marL="342900" indent="-342900">
              <a:buFont typeface="Arial" panose="020B0604020202020204" pitchFamily="34" charset="0"/>
              <a:buChar char="•"/>
            </a:pPr>
            <a:r>
              <a:rPr lang="en-GB" sz="2000" err="1"/>
              <a:t>Fusce</a:t>
            </a:r>
            <a:r>
              <a:rPr lang="en-GB" sz="2000"/>
              <a:t> id </a:t>
            </a:r>
            <a:r>
              <a:rPr lang="en-GB" sz="2000" err="1"/>
              <a:t>consequat</a:t>
            </a:r>
            <a:r>
              <a:rPr lang="en-GB" sz="2000"/>
              <a:t> </a:t>
            </a:r>
            <a:r>
              <a:rPr lang="en-GB" sz="2000" err="1"/>
              <a:t>leo</a:t>
            </a:r>
            <a:endParaRPr lang="en-GB" sz="2000"/>
          </a:p>
        </p:txBody>
      </p:sp>
      <p:sp>
        <p:nvSpPr>
          <p:cNvPr id="10" name="Text Placeholder 3"/>
          <p:cNvSpPr>
            <a:spLocks noGrp="1"/>
          </p:cNvSpPr>
          <p:nvPr>
            <p:ph type="body" sz="half" idx="12" hasCustomPrompt="1"/>
          </p:nvPr>
        </p:nvSpPr>
        <p:spPr>
          <a:xfrm>
            <a:off x="450775" y="4389731"/>
            <a:ext cx="8070327" cy="1296144"/>
          </a:xfrm>
        </p:spPr>
        <p:txBody>
          <a:bodyPr>
            <a:normAutofit/>
          </a:bodyPr>
          <a:lstStyle>
            <a:lvl1pPr marL="0" indent="0">
              <a:buNone/>
              <a:defRPr sz="1800" baseline="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And some more information down here leading you onto the next page…</a:t>
            </a:r>
          </a:p>
        </p:txBody>
      </p:sp>
    </p:spTree>
    <p:extLst>
      <p:ext uri="{BB962C8B-B14F-4D97-AF65-F5344CB8AC3E}">
        <p14:creationId xmlns:p14="http://schemas.microsoft.com/office/powerpoint/2010/main" val="2628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aseline="0">
                <a:solidFill>
                  <a:srgbClr val="C6007E"/>
                </a:solidFill>
              </a:defRPr>
            </a:lvl1pPr>
          </a:lstStyle>
          <a:p>
            <a:r>
              <a:rPr lang="en-GB"/>
              <a:t>A smaller photo and text page…</a:t>
            </a:r>
          </a:p>
        </p:txBody>
      </p:sp>
      <p:sp>
        <p:nvSpPr>
          <p:cNvPr id="4" name="Content Placeholder 3"/>
          <p:cNvSpPr>
            <a:spLocks noGrp="1"/>
          </p:cNvSpPr>
          <p:nvPr>
            <p:ph sz="half" idx="2" hasCustomPrompt="1"/>
          </p:nvPr>
        </p:nvSpPr>
        <p:spPr>
          <a:xfrm>
            <a:off x="478115" y="1143000"/>
            <a:ext cx="4040188" cy="2675988"/>
          </a:xfrm>
        </p:spPr>
        <p:txBody>
          <a:bodyPr>
            <a:normAutofit/>
          </a:bodyPr>
          <a:lstStyle>
            <a:lvl1pPr>
              <a:buClr>
                <a:srgbClr val="00B0B9"/>
              </a:buClr>
              <a:defRPr sz="1800">
                <a:solidFill>
                  <a:schemeClr val="tx1">
                    <a:lumMod val="5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buFont typeface="Arial" panose="020B0604020202020204" pitchFamily="34" charset="0"/>
              <a:buChar char="•"/>
            </a:pPr>
            <a:r>
              <a:rPr lang="en-GB" sz="2000"/>
              <a:t>Some bullets</a:t>
            </a:r>
          </a:p>
          <a:p>
            <a:pPr marL="342900" indent="-342900">
              <a:buFont typeface="Arial" panose="020B0604020202020204" pitchFamily="34" charset="0"/>
              <a:buChar char="•"/>
            </a:pPr>
            <a:r>
              <a:rPr lang="en-GB" sz="2000" err="1"/>
              <a:t>Mauris</a:t>
            </a:r>
            <a:r>
              <a:rPr lang="en-GB" sz="2000"/>
              <a:t> </a:t>
            </a:r>
            <a:r>
              <a:rPr lang="en-GB" sz="2000" err="1"/>
              <a:t>vehicula</a:t>
            </a:r>
            <a:r>
              <a:rPr lang="en-GB" sz="2000"/>
              <a:t> </a:t>
            </a:r>
            <a:r>
              <a:rPr lang="en-GB" sz="2000" err="1"/>
              <a:t>venenatis</a:t>
            </a:r>
            <a:r>
              <a:rPr lang="en-GB" sz="2000"/>
              <a:t> </a:t>
            </a:r>
            <a:r>
              <a:rPr lang="en-GB" sz="2000" err="1"/>
              <a:t>elit</a:t>
            </a:r>
            <a:r>
              <a:rPr lang="en-GB" sz="2000"/>
              <a:t>, sit </a:t>
            </a:r>
            <a:r>
              <a:rPr lang="en-GB" sz="2000" err="1"/>
              <a:t>amet</a:t>
            </a:r>
            <a:r>
              <a:rPr lang="en-GB" sz="2000"/>
              <a:t> fermentum dui vestibulum ac. </a:t>
            </a:r>
            <a:r>
              <a:rPr lang="en-GB" sz="2000" err="1"/>
              <a:t>Praesent</a:t>
            </a:r>
            <a:r>
              <a:rPr lang="en-GB" sz="2000"/>
              <a:t> </a:t>
            </a:r>
            <a:r>
              <a:rPr lang="en-GB" sz="2000" err="1"/>
              <a:t>velit</a:t>
            </a:r>
            <a:r>
              <a:rPr lang="en-GB" sz="2000"/>
              <a:t> </a:t>
            </a:r>
            <a:r>
              <a:rPr lang="en-GB" sz="2000" err="1"/>
              <a:t>augue</a:t>
            </a:r>
            <a:r>
              <a:rPr lang="en-GB" sz="2000"/>
              <a:t>, </a:t>
            </a:r>
            <a:r>
              <a:rPr lang="en-GB" sz="2000" err="1"/>
              <a:t>posuere</a:t>
            </a:r>
            <a:r>
              <a:rPr lang="en-GB" sz="2000"/>
              <a:t> sit </a:t>
            </a:r>
            <a:r>
              <a:rPr lang="en-GB" sz="2000" err="1"/>
              <a:t>amet</a:t>
            </a:r>
            <a:r>
              <a:rPr lang="en-GB" sz="2000"/>
              <a:t> </a:t>
            </a:r>
            <a:r>
              <a:rPr lang="en-GB" sz="2000" err="1"/>
              <a:t>consequat</a:t>
            </a:r>
            <a:r>
              <a:rPr lang="en-GB" sz="2000"/>
              <a:t> </a:t>
            </a:r>
            <a:r>
              <a:rPr lang="en-GB" sz="2000" err="1"/>
              <a:t>ut.</a:t>
            </a:r>
            <a:endParaRPr lang="en-GB" sz="2000"/>
          </a:p>
          <a:p>
            <a:pPr marL="342900" indent="-342900">
              <a:buFont typeface="Arial" panose="020B0604020202020204" pitchFamily="34" charset="0"/>
              <a:buChar char="•"/>
            </a:pPr>
            <a:r>
              <a:rPr lang="en-GB" sz="2000" err="1"/>
              <a:t>Fusce</a:t>
            </a:r>
            <a:r>
              <a:rPr lang="en-GB" sz="2000"/>
              <a:t> id </a:t>
            </a:r>
            <a:r>
              <a:rPr lang="en-GB" sz="2000" err="1"/>
              <a:t>consequat</a:t>
            </a:r>
            <a:r>
              <a:rPr lang="en-GB" sz="2000"/>
              <a:t> </a:t>
            </a:r>
            <a:r>
              <a:rPr lang="en-GB" sz="2000" err="1"/>
              <a:t>leo</a:t>
            </a:r>
            <a:endParaRPr lang="en-GB" sz="2000"/>
          </a:p>
        </p:txBody>
      </p:sp>
      <p:sp>
        <p:nvSpPr>
          <p:cNvPr id="7" name="Date Placeholder 6"/>
          <p:cNvSpPr>
            <a:spLocks noGrp="1"/>
          </p:cNvSpPr>
          <p:nvPr>
            <p:ph type="dt" sz="half" idx="10"/>
          </p:nvPr>
        </p:nvSpPr>
        <p:spPr/>
        <p:txBody>
          <a:bodyPr/>
          <a:lstStyle>
            <a:lvl1pPr>
              <a:defRPr>
                <a:solidFill>
                  <a:schemeClr val="tx1">
                    <a:lumMod val="50000"/>
                  </a:schemeClr>
                </a:solidFill>
              </a:defRPr>
            </a:lvl1pPr>
          </a:lstStyle>
          <a:p>
            <a:fld id="{9C7BD6C5-8ECF-4984-975A-4A01D21767E5}" type="datetime1">
              <a:rPr lang="en-GB" smtClean="0"/>
              <a:pPr/>
              <a:t>22/02/2024</a:t>
            </a:fld>
            <a:endParaRPr lang="en-GB"/>
          </a:p>
        </p:txBody>
      </p:sp>
      <p:sp>
        <p:nvSpPr>
          <p:cNvPr id="8" name="Footer Placeholder 7"/>
          <p:cNvSpPr>
            <a:spLocks noGrp="1"/>
          </p:cNvSpPr>
          <p:nvPr>
            <p:ph type="ftr" sz="quarter" idx="11"/>
          </p:nvPr>
        </p:nvSpPr>
        <p:spPr/>
        <p:txBody>
          <a:bodyPr/>
          <a:lstStyle>
            <a:lvl1pPr>
              <a:defRPr>
                <a:solidFill>
                  <a:schemeClr val="tx1">
                    <a:lumMod val="50000"/>
                  </a:schemeClr>
                </a:solidFill>
              </a:defRPr>
            </a:lvl1pPr>
          </a:lstStyle>
          <a:p>
            <a:r>
              <a:rPr lang="en-GB"/>
              <a:t>This is the presentation title</a:t>
            </a:r>
          </a:p>
        </p:txBody>
      </p:sp>
      <p:sp>
        <p:nvSpPr>
          <p:cNvPr id="12" name="Text Placeholder 3"/>
          <p:cNvSpPr>
            <a:spLocks noGrp="1"/>
          </p:cNvSpPr>
          <p:nvPr>
            <p:ph type="body" sz="half" idx="12" hasCustomPrompt="1"/>
          </p:nvPr>
        </p:nvSpPr>
        <p:spPr>
          <a:xfrm>
            <a:off x="496573" y="4206039"/>
            <a:ext cx="8228583" cy="1401019"/>
          </a:xfrm>
        </p:spPr>
        <p:txBody>
          <a:bodyPr>
            <a:normAutofit/>
          </a:bodyPr>
          <a:lstStyle>
            <a:lvl1pPr marL="0" indent="0">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And some more information down here leading you onto the next page…</a:t>
            </a:r>
          </a:p>
        </p:txBody>
      </p:sp>
    </p:spTree>
    <p:extLst>
      <p:ext uri="{BB962C8B-B14F-4D97-AF65-F5344CB8AC3E}">
        <p14:creationId xmlns:p14="http://schemas.microsoft.com/office/powerpoint/2010/main" val="30970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B230-31E8-4EE0-BF8B-0569B24B6F98}" type="datetime1">
              <a:rPr lang="en-GB" smtClean="0"/>
              <a:t>22/02/2024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This is the presentation title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87B7A-4E88-4336-8DA7-9647496B8BFB}" type="slidenum">
              <a:rPr lang="en-GB" smtClean="0"/>
              <a:t>‹#›</a:t>
            </a:fld>
            <a:endParaRPr lang="en-GB"/>
          </a:p>
        </p:txBody>
      </p:sp>
      <p:pic>
        <p:nvPicPr>
          <p:cNvPr id="2050" name="769D0541-4D9E-4C16-99E5-C714A6546C5F" descr="38ADF784-B584-4CF4-B823-F4D6F4657F6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3C8AC2A6-20C3-69B4-5078-82FA49059C7C}"/>
              </a:ext>
            </a:extLst>
          </p:cNvPr>
          <p:cNvSpPr txBox="1">
            <a:spLocks/>
          </p:cNvSpPr>
          <p:nvPr userDrawn="1"/>
        </p:nvSpPr>
        <p:spPr>
          <a:xfrm>
            <a:off x="0" y="6237312"/>
            <a:ext cx="2133600" cy="365125"/>
          </a:xfrm>
          <a:prstGeom prst="rect">
            <a:avLst/>
          </a:prstGeom>
        </p:spPr>
        <p:txBody>
          <a:bodyPr/>
          <a:lstStyle>
            <a:defPPr>
              <a:defRPr lang="en-US"/>
            </a:defPPr>
            <a:lvl1pPr marL="0" algn="l" defTabSz="914400" rtl="0" eaLnBrk="1" latinLnBrk="0" hangingPunct="1">
              <a:defRPr sz="1800"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3DB230-31E8-4EE0-BF8B-0569B24B6F98}" type="datetime1">
              <a:rPr lang="en-GB" sz="1100" smtClean="0">
                <a:solidFill>
                  <a:schemeClr val="tx1">
                    <a:lumMod val="50000"/>
                  </a:schemeClr>
                </a:solidFill>
              </a:rPr>
              <a:pPr/>
              <a:t>22/02/2024</a:t>
            </a:fld>
            <a:endParaRPr lang="en-GB" sz="1100">
              <a:solidFill>
                <a:schemeClr val="tx1">
                  <a:lumMod val="50000"/>
                </a:schemeClr>
              </a:solidFill>
            </a:endParaRPr>
          </a:p>
        </p:txBody>
      </p:sp>
      <p:sp>
        <p:nvSpPr>
          <p:cNvPr id="7" name="Rectangle 6">
            <a:extLst>
              <a:ext uri="{FF2B5EF4-FFF2-40B4-BE49-F238E27FC236}">
                <a16:creationId xmlns:a16="http://schemas.microsoft.com/office/drawing/2014/main" id="{8212BBA9-FB5B-8FEA-B75F-FBBFF3483DB9}"/>
              </a:ext>
            </a:extLst>
          </p:cNvPr>
          <p:cNvSpPr/>
          <p:nvPr userDrawn="1"/>
        </p:nvSpPr>
        <p:spPr>
          <a:xfrm>
            <a:off x="6173521" y="0"/>
            <a:ext cx="2970479" cy="1865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logo for a care company&#10;&#10;Description automatically generated">
            <a:extLst>
              <a:ext uri="{FF2B5EF4-FFF2-40B4-BE49-F238E27FC236}">
                <a16:creationId xmlns:a16="http://schemas.microsoft.com/office/drawing/2014/main" id="{76BCABD7-2BA8-BF0A-388A-EEEDC9A742C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361371"/>
            <a:ext cx="2120433" cy="1286454"/>
          </a:xfrm>
          <a:prstGeom prst="rect">
            <a:avLst/>
          </a:prstGeom>
        </p:spPr>
      </p:pic>
    </p:spTree>
    <p:extLst>
      <p:ext uri="{BB962C8B-B14F-4D97-AF65-F5344CB8AC3E}">
        <p14:creationId xmlns:p14="http://schemas.microsoft.com/office/powerpoint/2010/main" val="2676505380"/>
      </p:ext>
    </p:extLst>
  </p:cSld>
  <p:clrMap bg1="lt1" tx1="dk1" bg2="lt2" tx2="dk2" accent1="accent1" accent2="accent2" accent3="accent3" accent4="accent4" accent5="accent5" accent6="accent6" hlink="hlink" folHlink="folHlink"/>
  <p:sldLayoutIdLst>
    <p:sldLayoutId id="2147483664" r:id="rId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115" y="0"/>
            <a:ext cx="8229600" cy="1143000"/>
          </a:xfrm>
          <a:prstGeom prst="rect">
            <a:avLst/>
          </a:prstGeom>
        </p:spPr>
        <p:txBody>
          <a:bodyPr vert="horz" lIns="91440" tIns="45720" rIns="91440" bIns="45720" rtlCol="0" anchor="ctr">
            <a:normAutofit/>
          </a:bodyPr>
          <a:lstStyle/>
          <a:p>
            <a:r>
              <a:rPr lang="en-US"/>
              <a:t>This is a title in magenta</a:t>
            </a:r>
            <a:endParaRPr lang="en-GB"/>
          </a:p>
        </p:txBody>
      </p:sp>
      <p:sp>
        <p:nvSpPr>
          <p:cNvPr id="3" name="Text Placeholder 2"/>
          <p:cNvSpPr>
            <a:spLocks noGrp="1"/>
          </p:cNvSpPr>
          <p:nvPr>
            <p:ph type="body" idx="1"/>
          </p:nvPr>
        </p:nvSpPr>
        <p:spPr>
          <a:xfrm>
            <a:off x="478115" y="1168151"/>
            <a:ext cx="8229600" cy="4205063"/>
          </a:xfrm>
          <a:prstGeom prst="rect">
            <a:avLst/>
          </a:prstGeom>
        </p:spPr>
        <p:txBody>
          <a:bodyPr vert="horz" lIns="91440" tIns="45720" rIns="91440" bIns="45720" rtlCol="0">
            <a:normAutofit/>
          </a:bodyPr>
          <a:lstStyle/>
          <a:p>
            <a:pPr lvl="0"/>
            <a:r>
              <a:rPr lang="en-GB"/>
              <a:t>Here is subtext that explains a few things. Body copy is 100% black…</a:t>
            </a:r>
          </a:p>
          <a:p>
            <a:pPr lvl="0"/>
            <a:endParaRPr lang="en-GB"/>
          </a:p>
          <a:p>
            <a:pPr lvl="0"/>
            <a:endParaRPr lang="en-GB"/>
          </a:p>
          <a:p>
            <a:pPr lvl="0"/>
            <a:endParaRPr lang="en-GB"/>
          </a:p>
          <a:p>
            <a:pPr lvl="0"/>
            <a:endParaRPr lang="en-GB"/>
          </a:p>
        </p:txBody>
      </p:sp>
      <p:sp>
        <p:nvSpPr>
          <p:cNvPr id="4" name="Date Placeholder 3"/>
          <p:cNvSpPr>
            <a:spLocks noGrp="1"/>
          </p:cNvSpPr>
          <p:nvPr>
            <p:ph type="dt" sz="half" idx="2"/>
          </p:nvPr>
        </p:nvSpPr>
        <p:spPr>
          <a:xfrm>
            <a:off x="371139" y="6365688"/>
            <a:ext cx="2219661" cy="365125"/>
          </a:xfrm>
          <a:prstGeom prst="rect">
            <a:avLst/>
          </a:prstGeom>
        </p:spPr>
        <p:txBody>
          <a:bodyPr vert="horz" lIns="91440" tIns="45720" rIns="91440" bIns="45720" rtlCol="0" anchor="ctr"/>
          <a:lstStyle>
            <a:lvl1pPr algn="l">
              <a:defRPr sz="1100">
                <a:solidFill>
                  <a:schemeClr val="tx1">
                    <a:lumMod val="50000"/>
                  </a:schemeClr>
                </a:solidFill>
              </a:defRPr>
            </a:lvl1pPr>
          </a:lstStyle>
          <a:p>
            <a:fld id="{41BD2D4E-BEA1-450D-8DC2-40AE1903DE7A}" type="datetime1">
              <a:rPr lang="en-GB" smtClean="0"/>
              <a:pPr/>
              <a:t>22/02/2024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50000"/>
                  </a:schemeClr>
                </a:solidFill>
              </a:defRPr>
            </a:lvl1pPr>
          </a:lstStyle>
          <a:p>
            <a:r>
              <a:rPr lang="en-GB"/>
              <a:t>This is the presentation title</a:t>
            </a:r>
          </a:p>
        </p:txBody>
      </p:sp>
      <p:cxnSp>
        <p:nvCxnSpPr>
          <p:cNvPr id="9" name="Straight Connector 8"/>
          <p:cNvCxnSpPr>
            <a:cxnSpLocks/>
          </p:cNvCxnSpPr>
          <p:nvPr userDrawn="1"/>
        </p:nvCxnSpPr>
        <p:spPr>
          <a:xfrm>
            <a:off x="478115" y="6356350"/>
            <a:ext cx="665420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logo with a heart and a letter&#10;&#10;Description automatically generated">
            <a:extLst>
              <a:ext uri="{FF2B5EF4-FFF2-40B4-BE49-F238E27FC236}">
                <a16:creationId xmlns:a16="http://schemas.microsoft.com/office/drawing/2014/main" id="{C4840222-9B6F-0CB0-8881-20F53D1D86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78512" y="6097470"/>
            <a:ext cx="1029203" cy="624005"/>
          </a:xfrm>
          <a:prstGeom prst="rect">
            <a:avLst/>
          </a:prstGeom>
        </p:spPr>
      </p:pic>
    </p:spTree>
    <p:extLst>
      <p:ext uri="{BB962C8B-B14F-4D97-AF65-F5344CB8AC3E}">
        <p14:creationId xmlns:p14="http://schemas.microsoft.com/office/powerpoint/2010/main" val="296945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68" r:id="rId6"/>
    <p:sldLayoutId id="2147483663" r:id="rId7"/>
    <p:sldLayoutId id="2147483653" r:id="rId8"/>
    <p:sldLayoutId id="2147483662" r:id="rId9"/>
    <p:sldLayoutId id="2147483655" r:id="rId10"/>
    <p:sldLayoutId id="2147483657" r:id="rId11"/>
    <p:sldLayoutId id="2147483656" r:id="rId12"/>
  </p:sldLayoutIdLst>
  <p:hf sldNum="0" hdr="0"/>
  <p:txStyles>
    <p:titleStyle>
      <a:lvl1pPr algn="l" defTabSz="914400" rtl="0" eaLnBrk="1" latinLnBrk="0" hangingPunct="1">
        <a:spcBef>
          <a:spcPct val="0"/>
        </a:spcBef>
        <a:buNone/>
        <a:defRPr sz="4400" b="1" kern="1200">
          <a:solidFill>
            <a:srgbClr val="C6007E"/>
          </a:solidFill>
          <a:latin typeface="+mj-lt"/>
          <a:ea typeface="+mj-ea"/>
          <a:cs typeface="+mj-cs"/>
        </a:defRPr>
      </a:lvl1pPr>
    </p:titleStyle>
    <p:body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dementiauk.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nfo@dementiauk.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3kpD-Uykmww?feature=oembed"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F296E7-8119-F817-C1E5-CF76F6E3A0C4}"/>
              </a:ext>
            </a:extLst>
          </p:cNvPr>
          <p:cNvSpPr txBox="1"/>
          <p:nvPr/>
        </p:nvSpPr>
        <p:spPr>
          <a:xfrm>
            <a:off x="6631297" y="4358935"/>
            <a:ext cx="2284846" cy="2185214"/>
          </a:xfrm>
          <a:prstGeom prst="rect">
            <a:avLst/>
          </a:prstGeom>
          <a:noFill/>
        </p:spPr>
        <p:txBody>
          <a:bodyPr wrap="square" lIns="91440" tIns="45720" rIns="91440" bIns="45720" anchor="t">
            <a:spAutoFit/>
          </a:bodyPr>
          <a:lstStyle/>
          <a:p>
            <a:pPr>
              <a:lnSpc>
                <a:spcPct val="100000"/>
              </a:lnSpc>
            </a:pPr>
            <a:r>
              <a:rPr lang="en-US" sz="1200" b="1" u="sng">
                <a:solidFill>
                  <a:srgbClr val="C6007E"/>
                </a:solidFill>
                <a:latin typeface="Verdana" panose="020B0604030504040204" pitchFamily="34" charset="0"/>
                <a:ea typeface="Verdana" panose="020B0604030504040204" pitchFamily="34" charset="0"/>
                <a:cs typeface="FS Pimlico" charset="0"/>
                <a:hlinkClick r:id="rId3">
                  <a:extLst>
                    <a:ext uri="{A12FA001-AC4F-418D-AE19-62706E023703}">
                      <ahyp:hlinkClr xmlns:ahyp="http://schemas.microsoft.com/office/drawing/2018/hyperlinkcolor" val="tx"/>
                    </a:ext>
                  </a:extLst>
                </a:hlinkClick>
              </a:rPr>
              <a:t>dementiauk.org</a:t>
            </a:r>
            <a:endParaRPr lang="en-US" sz="1200" b="1" u="sng">
              <a:solidFill>
                <a:srgbClr val="C6007E"/>
              </a:solidFill>
              <a:latin typeface="Verdana" panose="020B0604030504040204" pitchFamily="34" charset="0"/>
              <a:ea typeface="Verdana" panose="020B0604030504040204" pitchFamily="34" charset="0"/>
              <a:cs typeface="FS Pimlico" charset="0"/>
            </a:endParaRPr>
          </a:p>
          <a:p>
            <a:pPr>
              <a:lnSpc>
                <a:spcPct val="100000"/>
              </a:lnSpc>
            </a:pPr>
            <a:r>
              <a:rPr lang="en-US" sz="1200" b="1" u="sng">
                <a:solidFill>
                  <a:srgbClr val="C6007E"/>
                </a:solidFill>
                <a:latin typeface="Verdana" panose="020B0604030504040204" pitchFamily="34" charset="0"/>
                <a:ea typeface="Verdana" panose="020B0604030504040204" pitchFamily="34" charset="0"/>
                <a:cs typeface="FS Pimlico" charset="0"/>
                <a:hlinkClick r:id="rId4">
                  <a:extLst>
                    <a:ext uri="{A12FA001-AC4F-418D-AE19-62706E023703}">
                      <ahyp:hlinkClr xmlns:ahyp="http://schemas.microsoft.com/office/drawing/2018/hyperlinkcolor" val="tx"/>
                    </a:ext>
                  </a:extLst>
                </a:hlinkClick>
              </a:rPr>
              <a:t>info@dementiauk.org</a:t>
            </a:r>
            <a:endParaRPr lang="en-US" sz="1200" b="1" u="sng">
              <a:solidFill>
                <a:srgbClr val="C6007E"/>
              </a:solidFill>
              <a:latin typeface="Verdana" panose="020B0604030504040204" pitchFamily="34" charset="0"/>
              <a:ea typeface="Verdana" panose="020B0604030504040204" pitchFamily="34" charset="0"/>
              <a:cs typeface="FS Pimlico" charset="0"/>
            </a:endParaRPr>
          </a:p>
          <a:p>
            <a:pPr>
              <a:lnSpc>
                <a:spcPct val="100000"/>
              </a:lnSpc>
            </a:pPr>
            <a:r>
              <a:rPr lang="en-US" sz="1200">
                <a:solidFill>
                  <a:schemeClr val="tx1">
                    <a:lumMod val="50000"/>
                  </a:schemeClr>
                </a:solidFill>
                <a:latin typeface="Verdana" panose="020B0604030504040204" pitchFamily="34" charset="0"/>
                <a:ea typeface="Verdana" panose="020B0604030504040204" pitchFamily="34" charset="0"/>
                <a:cs typeface="FS Pimlico" charset="0"/>
              </a:rPr>
              <a:t>@DementiaUK</a:t>
            </a:r>
          </a:p>
          <a:p>
            <a:pPr>
              <a:lnSpc>
                <a:spcPct val="100000"/>
              </a:lnSpc>
            </a:pPr>
            <a:endParaRPr lang="en-US" sz="1200">
              <a:solidFill>
                <a:schemeClr val="tx1">
                  <a:lumMod val="50000"/>
                </a:schemeClr>
              </a:solidFill>
              <a:latin typeface="Verdana" panose="020B0604030504040204" pitchFamily="34" charset="0"/>
              <a:ea typeface="Verdana" panose="020B0604030504040204" pitchFamily="34" charset="0"/>
              <a:cs typeface="FS Pimlico" charset="0"/>
            </a:endParaRPr>
          </a:p>
          <a:p>
            <a:r>
              <a:rPr lang="en-US" sz="1100">
                <a:solidFill>
                  <a:schemeClr val="tx1">
                    <a:lumMod val="50000"/>
                  </a:schemeClr>
                </a:solidFill>
                <a:latin typeface="Verdana"/>
                <a:ea typeface="Verdana"/>
                <a:cs typeface="FS Pimlico" charset="0"/>
              </a:rPr>
              <a:t>7</a:t>
            </a:r>
            <a:r>
              <a:rPr lang="en-US" sz="1100" baseline="30000">
                <a:solidFill>
                  <a:schemeClr val="tx1">
                    <a:lumMod val="50000"/>
                  </a:schemeClr>
                </a:solidFill>
                <a:latin typeface="Verdana"/>
                <a:ea typeface="Verdana"/>
                <a:cs typeface="FS Pimlico" charset="0"/>
              </a:rPr>
              <a:t>th</a:t>
            </a:r>
            <a:r>
              <a:rPr lang="en-US" sz="1100">
                <a:solidFill>
                  <a:schemeClr val="tx1">
                    <a:lumMod val="50000"/>
                  </a:schemeClr>
                </a:solidFill>
                <a:latin typeface="Verdana"/>
                <a:ea typeface="Verdana"/>
                <a:cs typeface="FS Pimlico" charset="0"/>
              </a:rPr>
              <a:t> Floor, One Aldgate, </a:t>
            </a:r>
            <a:br>
              <a:rPr lang="en-US" sz="1100">
                <a:latin typeface="Verdana" panose="020B0604030504040204" pitchFamily="34" charset="0"/>
                <a:ea typeface="Verdana" panose="020B0604030504040204" pitchFamily="34" charset="0"/>
                <a:cs typeface="FS Pimlico" charset="0"/>
              </a:rPr>
            </a:br>
            <a:r>
              <a:rPr lang="en-US" sz="1100">
                <a:solidFill>
                  <a:schemeClr val="tx1">
                    <a:lumMod val="50000"/>
                  </a:schemeClr>
                </a:solidFill>
                <a:latin typeface="Verdana"/>
                <a:ea typeface="Verdana"/>
                <a:cs typeface="FS Pimlico" charset="0"/>
              </a:rPr>
              <a:t>London EC3N 1RE</a:t>
            </a:r>
          </a:p>
          <a:p>
            <a:r>
              <a:rPr lang="en-US" sz="1100" b="1">
                <a:solidFill>
                  <a:schemeClr val="tx1">
                    <a:lumMod val="50000"/>
                  </a:schemeClr>
                </a:solidFill>
                <a:latin typeface="Verdana"/>
                <a:ea typeface="Verdana"/>
                <a:cs typeface="FS Pimlico" charset="0"/>
              </a:rPr>
              <a:t>020 8036 5400</a:t>
            </a:r>
            <a:br>
              <a:rPr lang="en-US" sz="1100" b="1">
                <a:latin typeface="Verdana" panose="020B0604030504040204" pitchFamily="34" charset="0"/>
                <a:ea typeface="Verdana" panose="020B0604030504040204" pitchFamily="34" charset="0"/>
                <a:cs typeface="FS Pimlico" charset="0"/>
              </a:rPr>
            </a:br>
            <a:endParaRPr lang="en-GB" sz="1100" b="1" u="none" strike="noStrike">
              <a:solidFill>
                <a:schemeClr val="tx1">
                  <a:lumMod val="50000"/>
                </a:schemeClr>
              </a:solidFill>
              <a:latin typeface="Verdana" panose="020B0604030504040204" pitchFamily="34" charset="0"/>
              <a:ea typeface="Verdana" panose="020B0604030504040204" pitchFamily="34" charset="0"/>
            </a:endParaRPr>
          </a:p>
          <a:p>
            <a:pPr marR="0" rtl="0"/>
            <a:r>
              <a:rPr lang="en-GB" sz="1100" u="none" strike="noStrike">
                <a:solidFill>
                  <a:schemeClr val="tx1">
                    <a:lumMod val="50000"/>
                  </a:schemeClr>
                </a:solidFill>
                <a:latin typeface="Verdana" panose="020B0604030504040204" pitchFamily="34" charset="0"/>
                <a:ea typeface="Verdana" panose="020B0604030504040204" pitchFamily="34" charset="0"/>
              </a:rPr>
              <a:t>Dementia UK is a registered charity in England and Wales (1039404) and Scotland </a:t>
            </a:r>
            <a:br>
              <a:rPr lang="en-GB" sz="1100" u="none" strike="noStrike">
                <a:solidFill>
                  <a:schemeClr val="tx1">
                    <a:lumMod val="50000"/>
                  </a:schemeClr>
                </a:solidFill>
                <a:latin typeface="Verdana" panose="020B0604030504040204" pitchFamily="34" charset="0"/>
                <a:ea typeface="Verdana" panose="020B0604030504040204" pitchFamily="34" charset="0"/>
              </a:rPr>
            </a:br>
            <a:r>
              <a:rPr lang="en-GB" sz="1100" u="none" strike="noStrike">
                <a:solidFill>
                  <a:schemeClr val="tx1">
                    <a:lumMod val="50000"/>
                  </a:schemeClr>
                </a:solidFill>
                <a:latin typeface="Verdana" panose="020B0604030504040204" pitchFamily="34" charset="0"/>
                <a:ea typeface="Verdana" panose="020B0604030504040204" pitchFamily="34" charset="0"/>
              </a:rPr>
              <a:t>(SC 047429</a:t>
            </a:r>
            <a:r>
              <a:rPr lang="en-GB" sz="1100" u="none" strike="noStrike">
                <a:latin typeface="Verdana" panose="020B0604030504040204" pitchFamily="34" charset="0"/>
                <a:ea typeface="Verdana" panose="020B0604030504040204" pitchFamily="34" charset="0"/>
              </a:rPr>
              <a:t>).</a:t>
            </a:r>
          </a:p>
        </p:txBody>
      </p:sp>
      <p:sp>
        <p:nvSpPr>
          <p:cNvPr id="6" name="Title 1">
            <a:extLst>
              <a:ext uri="{FF2B5EF4-FFF2-40B4-BE49-F238E27FC236}">
                <a16:creationId xmlns:a16="http://schemas.microsoft.com/office/drawing/2014/main" id="{6A1163E0-ED41-20FF-7B32-7B4F15FD6043}"/>
              </a:ext>
            </a:extLst>
          </p:cNvPr>
          <p:cNvSpPr txBox="1">
            <a:spLocks/>
          </p:cNvSpPr>
          <p:nvPr/>
        </p:nvSpPr>
        <p:spPr>
          <a:xfrm>
            <a:off x="2220873" y="1971335"/>
            <a:ext cx="4277463" cy="2387600"/>
          </a:xfrm>
          <a:prstGeom prst="rect">
            <a:avLst/>
          </a:prstGeom>
        </p:spPr>
        <p:txBody>
          <a:bodyPr lIns="91440" tIns="45720" rIns="91440" bIns="45720" anchor="b">
            <a:norm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r>
              <a:rPr lang="en-GB" dirty="0"/>
              <a:t>Let’s talk about dementia</a:t>
            </a:r>
            <a:endParaRPr lang="en-US" dirty="0"/>
          </a:p>
        </p:txBody>
      </p:sp>
      <p:sp>
        <p:nvSpPr>
          <p:cNvPr id="2" name="Rectangle 1">
            <a:extLst>
              <a:ext uri="{FF2B5EF4-FFF2-40B4-BE49-F238E27FC236}">
                <a16:creationId xmlns:a16="http://schemas.microsoft.com/office/drawing/2014/main" id="{8E7FB7AB-FF86-97B3-55B3-720B532C8606}"/>
              </a:ext>
            </a:extLst>
          </p:cNvPr>
          <p:cNvSpPr/>
          <p:nvPr/>
        </p:nvSpPr>
        <p:spPr>
          <a:xfrm>
            <a:off x="0" y="6242304"/>
            <a:ext cx="1060704" cy="301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572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8E96-E499-895B-E9FC-619382210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5B23C-BDF7-B60D-945F-621CF4A1A687}"/>
              </a:ext>
            </a:extLst>
          </p:cNvPr>
          <p:cNvSpPr>
            <a:spLocks noGrp="1"/>
          </p:cNvSpPr>
          <p:nvPr>
            <p:ph type="title"/>
          </p:nvPr>
        </p:nvSpPr>
        <p:spPr>
          <a:xfrm>
            <a:off x="467544" y="121158"/>
            <a:ext cx="8229600" cy="1143000"/>
          </a:xfrm>
        </p:spPr>
        <p:txBody>
          <a:bodyPr>
            <a:normAutofit/>
          </a:bodyPr>
          <a:lstStyle/>
          <a:p>
            <a:r>
              <a:rPr lang="en-GB" dirty="0"/>
              <a:t>Fun and helpful activities </a:t>
            </a:r>
          </a:p>
        </p:txBody>
      </p:sp>
      <p:sp>
        <p:nvSpPr>
          <p:cNvPr id="6" name="Content Placeholder 2">
            <a:extLst>
              <a:ext uri="{FF2B5EF4-FFF2-40B4-BE49-F238E27FC236}">
                <a16:creationId xmlns:a16="http://schemas.microsoft.com/office/drawing/2014/main" id="{E87AFCFA-651A-0CB6-D0F8-949B9AAB677B}"/>
              </a:ext>
            </a:extLst>
          </p:cNvPr>
          <p:cNvSpPr txBox="1">
            <a:spLocks/>
          </p:cNvSpPr>
          <p:nvPr/>
        </p:nvSpPr>
        <p:spPr>
          <a:xfrm>
            <a:off x="556860" y="1264158"/>
            <a:ext cx="8343300"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Although a person with dementia can forget recent memories, they often remember older ones such as their job, wedding, hobbies and even childhood memories and music. </a:t>
            </a:r>
            <a:br>
              <a:rPr lang="en-GB" sz="2000" dirty="0"/>
            </a:br>
            <a:endParaRPr lang="en-GB" sz="2000" dirty="0"/>
          </a:p>
          <a:p>
            <a:r>
              <a:rPr lang="en-GB" sz="2000" dirty="0"/>
              <a:t>Memories can be collected in different ways and new memories can be made by doing things together:  </a:t>
            </a:r>
            <a:br>
              <a:rPr lang="en-GB" sz="2000" dirty="0"/>
            </a:br>
            <a:endParaRPr lang="en-GB" sz="2000" dirty="0"/>
          </a:p>
          <a:p>
            <a:pPr marL="457200" indent="-457200">
              <a:buClr>
                <a:schemeClr val="tx2"/>
              </a:buClr>
              <a:buFont typeface="Arial" panose="020B0604020202020204" pitchFamily="34" charset="0"/>
              <a:buChar char="•"/>
            </a:pPr>
            <a:r>
              <a:rPr lang="en-GB" sz="2000" dirty="0"/>
              <a:t>Scrap books – containing pictures, photos and memorabilia  </a:t>
            </a:r>
          </a:p>
          <a:p>
            <a:pPr marL="457200" indent="-457200">
              <a:buClr>
                <a:schemeClr val="tx2"/>
              </a:buClr>
              <a:buFont typeface="Arial" panose="020B0604020202020204" pitchFamily="34" charset="0"/>
              <a:buChar char="•"/>
            </a:pPr>
            <a:r>
              <a:rPr lang="en-GB" sz="2000" dirty="0"/>
              <a:t>Memory box – containing significant and important objects and decorated on the outside to make it personal</a:t>
            </a:r>
          </a:p>
          <a:p>
            <a:pPr marL="457200" indent="-457200">
              <a:buClr>
                <a:schemeClr val="tx2"/>
              </a:buClr>
              <a:buFont typeface="Arial" panose="020B0604020202020204" pitchFamily="34" charset="0"/>
              <a:buChar char="•"/>
            </a:pPr>
            <a:r>
              <a:rPr lang="en-GB" sz="2000" dirty="0"/>
              <a:t>Downloading favourite music that you can listen, sing or dance to together </a:t>
            </a:r>
          </a:p>
          <a:p>
            <a:pPr marL="457200" indent="-457200">
              <a:buClr>
                <a:schemeClr val="tx2"/>
              </a:buClr>
              <a:buFont typeface="Arial" panose="020B0604020202020204" pitchFamily="34" charset="0"/>
              <a:buChar char="•"/>
            </a:pPr>
            <a:r>
              <a:rPr lang="en-GB" sz="2000" dirty="0"/>
              <a:t>Watching favourite films or television programmes</a:t>
            </a:r>
          </a:p>
          <a:p>
            <a:pPr marL="457200" indent="-457200">
              <a:buClr>
                <a:schemeClr val="tx2"/>
              </a:buClr>
              <a:buFont typeface="Arial" panose="020B0604020202020204" pitchFamily="34" charset="0"/>
              <a:buChar char="•"/>
            </a:pPr>
            <a:r>
              <a:rPr lang="en-GB" sz="2000" dirty="0"/>
              <a:t>Reading books or going for walks together</a:t>
            </a:r>
          </a:p>
          <a:p>
            <a:pPr lvl="0">
              <a:spcBef>
                <a:spcPts val="0"/>
              </a:spcBef>
              <a:buClrTx/>
            </a:pPr>
            <a:r>
              <a:rPr lang="en-GB" altLang="en-US" sz="2000" dirty="0">
                <a:solidFill>
                  <a:srgbClr val="656565"/>
                </a:solidFill>
              </a:rPr>
              <a:t>   </a:t>
            </a:r>
          </a:p>
          <a:p>
            <a:pPr lvl="0">
              <a:spcBef>
                <a:spcPts val="0"/>
              </a:spcBef>
              <a:buClrTx/>
            </a:pPr>
            <a:endParaRPr lang="en-GB" altLang="en-US" sz="2200" dirty="0">
              <a:solidFill>
                <a:srgbClr val="656565"/>
              </a:solidFill>
            </a:endParaRPr>
          </a:p>
        </p:txBody>
      </p:sp>
      <p:sp>
        <p:nvSpPr>
          <p:cNvPr id="3" name="Date Placeholder 3">
            <a:extLst>
              <a:ext uri="{FF2B5EF4-FFF2-40B4-BE49-F238E27FC236}">
                <a16:creationId xmlns:a16="http://schemas.microsoft.com/office/drawing/2014/main" id="{A350DD30-DD25-0478-6948-EEC1B94A73E2}"/>
              </a:ext>
            </a:extLst>
          </p:cNvPr>
          <p:cNvSpPr>
            <a:spLocks noGrp="1"/>
          </p:cNvSpPr>
          <p:nvPr>
            <p:ph type="dt" sz="half" idx="10"/>
          </p:nvPr>
        </p:nvSpPr>
        <p:spPr>
          <a:xfrm>
            <a:off x="466154" y="6356350"/>
            <a:ext cx="2183813" cy="365125"/>
          </a:xfrm>
        </p:spPr>
        <p:txBody>
          <a:bodyPr/>
          <a:lstStyle/>
          <a:p>
            <a:r>
              <a:rPr lang="en-GB" dirty="0"/>
              <a:t>February 2024</a:t>
            </a:r>
          </a:p>
        </p:txBody>
      </p:sp>
      <p:sp>
        <p:nvSpPr>
          <p:cNvPr id="7" name="Footer Placeholder 4">
            <a:extLst>
              <a:ext uri="{FF2B5EF4-FFF2-40B4-BE49-F238E27FC236}">
                <a16:creationId xmlns:a16="http://schemas.microsoft.com/office/drawing/2014/main" id="{CCDC9F36-E31B-7991-D14E-6C31C1017683}"/>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400031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29837"/>
            <a:ext cx="8229600" cy="1143000"/>
          </a:xfrm>
        </p:spPr>
        <p:txBody>
          <a:bodyPr>
            <a:normAutofit fontScale="90000"/>
          </a:bodyPr>
          <a:lstStyle/>
          <a:p>
            <a:r>
              <a:rPr lang="en-GB" dirty="0"/>
              <a:t>‘Let’s talk about dementia’ animation video</a:t>
            </a:r>
          </a:p>
        </p:txBody>
      </p:sp>
      <p:sp>
        <p:nvSpPr>
          <p:cNvPr id="10" name="Footer Placeholder 4">
            <a:extLst>
              <a:ext uri="{FF2B5EF4-FFF2-40B4-BE49-F238E27FC236}">
                <a16:creationId xmlns:a16="http://schemas.microsoft.com/office/drawing/2014/main" id="{C5F40EC6-BC8D-DA81-029D-6D9CB43966E5}"/>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
        <p:nvSpPr>
          <p:cNvPr id="11" name="Date Placeholder 3">
            <a:extLst>
              <a:ext uri="{FF2B5EF4-FFF2-40B4-BE49-F238E27FC236}">
                <a16:creationId xmlns:a16="http://schemas.microsoft.com/office/drawing/2014/main" id="{9E17D50F-D3D8-6F24-CC39-4008ED7B3E40}"/>
              </a:ext>
            </a:extLst>
          </p:cNvPr>
          <p:cNvSpPr>
            <a:spLocks noGrp="1"/>
          </p:cNvSpPr>
          <p:nvPr>
            <p:ph type="dt" sz="half" idx="10"/>
          </p:nvPr>
        </p:nvSpPr>
        <p:spPr>
          <a:xfrm>
            <a:off x="466154" y="6386964"/>
            <a:ext cx="2183813" cy="365125"/>
          </a:xfrm>
        </p:spPr>
        <p:txBody>
          <a:bodyPr/>
          <a:lstStyle/>
          <a:p>
            <a:r>
              <a:rPr lang="en-GB" dirty="0"/>
              <a:t>February 2024</a:t>
            </a:r>
          </a:p>
        </p:txBody>
      </p:sp>
      <p:pic>
        <p:nvPicPr>
          <p:cNvPr id="4" name="Online Media 3" title="Let's Talk About Dementia">
            <a:hlinkClick r:id="" action="ppaction://media"/>
            <a:extLst>
              <a:ext uri="{FF2B5EF4-FFF2-40B4-BE49-F238E27FC236}">
                <a16:creationId xmlns:a16="http://schemas.microsoft.com/office/drawing/2014/main" id="{4B46FC57-F1DB-18BB-557F-60070A7E94C7}"/>
              </a:ext>
            </a:extLst>
          </p:cNvPr>
          <p:cNvPicPr>
            <a:picLocks noRot="1" noChangeAspect="1"/>
          </p:cNvPicPr>
          <p:nvPr>
            <a:videoFile r:link="rId1"/>
          </p:nvPr>
        </p:nvPicPr>
        <p:blipFill>
          <a:blip r:embed="rId4"/>
          <a:stretch>
            <a:fillRect/>
          </a:stretch>
        </p:blipFill>
        <p:spPr>
          <a:xfrm>
            <a:off x="723900" y="1606894"/>
            <a:ext cx="7696200" cy="4347819"/>
          </a:xfrm>
          <a:prstGeom prst="rect">
            <a:avLst/>
          </a:prstGeom>
        </p:spPr>
      </p:pic>
    </p:spTree>
    <p:extLst>
      <p:ext uri="{BB962C8B-B14F-4D97-AF65-F5344CB8AC3E}">
        <p14:creationId xmlns:p14="http://schemas.microsoft.com/office/powerpoint/2010/main" val="165310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30"/>
            <a:ext cx="8229600" cy="1143000"/>
          </a:xfrm>
        </p:spPr>
        <p:txBody>
          <a:bodyPr/>
          <a:lstStyle/>
          <a:p>
            <a:r>
              <a:rPr lang="en-GB" dirty="0"/>
              <a:t>Nerve cells in the brain</a:t>
            </a:r>
          </a:p>
        </p:txBody>
      </p:sp>
      <p:sp>
        <p:nvSpPr>
          <p:cNvPr id="4" name="Date Placeholder 3"/>
          <p:cNvSpPr>
            <a:spLocks noGrp="1"/>
          </p:cNvSpPr>
          <p:nvPr>
            <p:ph type="dt" sz="half" idx="10"/>
          </p:nvPr>
        </p:nvSpPr>
        <p:spPr/>
        <p:txBody>
          <a:bodyPr/>
          <a:lstStyle/>
          <a:p>
            <a:r>
              <a:rPr lang="en-GB" dirty="0"/>
              <a:t>February 2024</a:t>
            </a:r>
          </a:p>
        </p:txBody>
      </p:sp>
      <p:sp>
        <p:nvSpPr>
          <p:cNvPr id="6" name="Content Placeholder 2"/>
          <p:cNvSpPr txBox="1">
            <a:spLocks/>
          </p:cNvSpPr>
          <p:nvPr/>
        </p:nvSpPr>
        <p:spPr>
          <a:xfrm>
            <a:off x="4935208" y="1592796"/>
            <a:ext cx="3761936"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The brain has billions of nerve cells (neurons) which carry messages between different parts of the brain. </a:t>
            </a:r>
          </a:p>
          <a:p>
            <a:endParaRPr lang="en-GB" sz="1800" dirty="0"/>
          </a:p>
          <a:p>
            <a:r>
              <a:rPr lang="en-GB" sz="1800" dirty="0"/>
              <a:t>Dementia causes damage to nerve cells which stops them from working properly.</a:t>
            </a:r>
          </a:p>
          <a:p>
            <a:endParaRPr lang="en-GB" sz="1800" dirty="0"/>
          </a:p>
          <a:p>
            <a:r>
              <a:rPr lang="en-GB" sz="1800" dirty="0"/>
              <a:t>Our brains control everything that we do, so if messages are not received, this will lead </a:t>
            </a:r>
            <a:br>
              <a:rPr lang="en-GB" sz="1800" dirty="0"/>
            </a:br>
            <a:r>
              <a:rPr lang="en-GB" sz="1800" dirty="0"/>
              <a:t>to difficulties. </a:t>
            </a:r>
          </a:p>
        </p:txBody>
      </p:sp>
      <p:pic>
        <p:nvPicPr>
          <p:cNvPr id="9" name="Picture 8">
            <a:extLst>
              <a:ext uri="{FF2B5EF4-FFF2-40B4-BE49-F238E27FC236}">
                <a16:creationId xmlns:a16="http://schemas.microsoft.com/office/drawing/2014/main" id="{600A42EA-94B0-749B-C3AE-A27D05101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82" y="1154430"/>
            <a:ext cx="3325511" cy="2339966"/>
          </a:xfrm>
          <a:prstGeom prst="rect">
            <a:avLst/>
          </a:prstGeom>
        </p:spPr>
      </p:pic>
      <p:sp>
        <p:nvSpPr>
          <p:cNvPr id="12" name="Footer Placeholder 4">
            <a:extLst>
              <a:ext uri="{FF2B5EF4-FFF2-40B4-BE49-F238E27FC236}">
                <a16:creationId xmlns:a16="http://schemas.microsoft.com/office/drawing/2014/main" id="{DD56FBCC-4F52-429B-0245-2967366AD374}"/>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
        <p:nvSpPr>
          <p:cNvPr id="3" name="Rectangle: Rounded Corners 2">
            <a:extLst>
              <a:ext uri="{FF2B5EF4-FFF2-40B4-BE49-F238E27FC236}">
                <a16:creationId xmlns:a16="http://schemas.microsoft.com/office/drawing/2014/main" id="{BA77D1CA-3164-D95D-D005-FCC0A90046DF}"/>
              </a:ext>
            </a:extLst>
          </p:cNvPr>
          <p:cNvSpPr/>
          <p:nvPr/>
        </p:nvSpPr>
        <p:spPr>
          <a:xfrm>
            <a:off x="612734" y="3429000"/>
            <a:ext cx="3761937" cy="262869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3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61FD4-C75D-3EFD-F144-0C709CF78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E0B4F-DEFF-8237-BF5C-0FF266D5FA3D}"/>
              </a:ext>
            </a:extLst>
          </p:cNvPr>
          <p:cNvSpPr>
            <a:spLocks noGrp="1"/>
          </p:cNvSpPr>
          <p:nvPr>
            <p:ph type="title"/>
          </p:nvPr>
        </p:nvSpPr>
        <p:spPr>
          <a:xfrm>
            <a:off x="467544" y="11430"/>
            <a:ext cx="8229600" cy="1143000"/>
          </a:xfrm>
        </p:spPr>
        <p:txBody>
          <a:bodyPr/>
          <a:lstStyle/>
          <a:p>
            <a:r>
              <a:rPr lang="en-GB" dirty="0"/>
              <a:t>The brain and dementia</a:t>
            </a:r>
          </a:p>
        </p:txBody>
      </p:sp>
      <p:sp>
        <p:nvSpPr>
          <p:cNvPr id="6" name="Content Placeholder 2">
            <a:extLst>
              <a:ext uri="{FF2B5EF4-FFF2-40B4-BE49-F238E27FC236}">
                <a16:creationId xmlns:a16="http://schemas.microsoft.com/office/drawing/2014/main" id="{EC38A611-CF8C-E21E-397F-E748FD05DB2B}"/>
              </a:ext>
            </a:extLst>
          </p:cNvPr>
          <p:cNvSpPr txBox="1">
            <a:spLocks/>
          </p:cNvSpPr>
          <p:nvPr/>
        </p:nvSpPr>
        <p:spPr>
          <a:xfrm>
            <a:off x="466154" y="1312380"/>
            <a:ext cx="8453028"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buClrTx/>
            </a:pPr>
            <a:r>
              <a:rPr lang="en-GB" altLang="en-US" sz="2200" dirty="0"/>
              <a:t>Dementia affects people of all ages and is caused when the brain is damaged by disease. </a:t>
            </a:r>
          </a:p>
          <a:p>
            <a:pPr lvl="0">
              <a:spcBef>
                <a:spcPts val="0"/>
              </a:spcBef>
              <a:buClrTx/>
            </a:pPr>
            <a:endParaRPr lang="en-GB" altLang="en-US" sz="1600" dirty="0">
              <a:solidFill>
                <a:srgbClr val="656565"/>
              </a:solidFill>
            </a:endParaRPr>
          </a:p>
          <a:p>
            <a:pPr lvl="0">
              <a:spcBef>
                <a:spcPts val="0"/>
              </a:spcBef>
              <a:buClrTx/>
            </a:pPr>
            <a:r>
              <a:rPr lang="en-GB" altLang="en-US" sz="2200" dirty="0"/>
              <a:t>This can lead to the following symptoms: </a:t>
            </a:r>
            <a:br>
              <a:rPr lang="en-GB" altLang="en-US" sz="2200" dirty="0"/>
            </a:br>
            <a:endParaRPr lang="en-GB" altLang="en-US" sz="2200" dirty="0"/>
          </a:p>
          <a:p>
            <a:pPr marL="342900" lvl="0" indent="-342900">
              <a:spcBef>
                <a:spcPts val="0"/>
              </a:spcBef>
              <a:buClr>
                <a:schemeClr val="tx2"/>
              </a:buClr>
              <a:buFont typeface="Arial" panose="020B0604020202020204" pitchFamily="34" charset="0"/>
              <a:buChar char="•"/>
            </a:pPr>
            <a:r>
              <a:rPr lang="en-GB" sz="2200" dirty="0"/>
              <a:t>Memory problems (especially recent memories) </a:t>
            </a:r>
          </a:p>
          <a:p>
            <a:pPr marL="342900" lvl="0" indent="-342900">
              <a:spcBef>
                <a:spcPts val="0"/>
              </a:spcBef>
              <a:buClr>
                <a:schemeClr val="tx2"/>
              </a:buClr>
              <a:buFont typeface="Arial" panose="020B0604020202020204" pitchFamily="34" charset="0"/>
              <a:buChar char="•"/>
            </a:pPr>
            <a:r>
              <a:rPr lang="en-GB" sz="2200" dirty="0"/>
              <a:t>Difficulty with thinking, planning and problem-solving</a:t>
            </a:r>
          </a:p>
          <a:p>
            <a:pPr marL="342900" lvl="0" indent="-342900">
              <a:spcBef>
                <a:spcPts val="0"/>
              </a:spcBef>
              <a:buClr>
                <a:schemeClr val="tx2"/>
              </a:buClr>
              <a:buFont typeface="Arial" panose="020B0604020202020204" pitchFamily="34" charset="0"/>
              <a:buChar char="•"/>
            </a:pPr>
            <a:r>
              <a:rPr lang="en-GB" sz="2200" dirty="0"/>
              <a:t>Problems with speaking, such as finding the right words </a:t>
            </a:r>
          </a:p>
          <a:p>
            <a:pPr marL="342900" lvl="0" indent="-342900">
              <a:spcBef>
                <a:spcPts val="0"/>
              </a:spcBef>
              <a:buClr>
                <a:schemeClr val="tx2"/>
              </a:buClr>
              <a:buFont typeface="Arial" panose="020B0604020202020204" pitchFamily="34" charset="0"/>
              <a:buChar char="•"/>
            </a:pPr>
            <a:r>
              <a:rPr lang="en-GB" sz="2200" dirty="0"/>
              <a:t>Changes in personality, mood and behaviour</a:t>
            </a:r>
          </a:p>
          <a:p>
            <a:pPr marL="342900" lvl="0" indent="-342900">
              <a:spcBef>
                <a:spcPts val="0"/>
              </a:spcBef>
              <a:buClr>
                <a:schemeClr val="tx2"/>
              </a:buClr>
              <a:buFont typeface="Arial" panose="020B0604020202020204" pitchFamily="34" charset="0"/>
              <a:buChar char="•"/>
            </a:pPr>
            <a:r>
              <a:rPr lang="en-GB" sz="2200" dirty="0"/>
              <a:t>Balance and movement issues</a:t>
            </a:r>
          </a:p>
          <a:p>
            <a:pPr marL="342900" lvl="0" indent="-342900">
              <a:spcBef>
                <a:spcPts val="0"/>
              </a:spcBef>
              <a:buClr>
                <a:schemeClr val="tx2"/>
              </a:buClr>
              <a:buFont typeface="Arial" panose="020B0604020202020204" pitchFamily="34" charset="0"/>
              <a:buChar char="•"/>
            </a:pPr>
            <a:r>
              <a:rPr lang="en-GB" sz="2200" dirty="0"/>
              <a:t>Difficulty with managing everyday tasks such as washing, dressing and eating</a:t>
            </a:r>
          </a:p>
        </p:txBody>
      </p:sp>
      <p:sp>
        <p:nvSpPr>
          <p:cNvPr id="3" name="Date Placeholder 3">
            <a:extLst>
              <a:ext uri="{FF2B5EF4-FFF2-40B4-BE49-F238E27FC236}">
                <a16:creationId xmlns:a16="http://schemas.microsoft.com/office/drawing/2014/main" id="{8776EFC0-90CE-1E6A-57D6-32D47C6D9F4E}"/>
              </a:ext>
            </a:extLst>
          </p:cNvPr>
          <p:cNvSpPr>
            <a:spLocks noGrp="1"/>
          </p:cNvSpPr>
          <p:nvPr>
            <p:ph type="dt" sz="half" idx="10"/>
          </p:nvPr>
        </p:nvSpPr>
        <p:spPr>
          <a:xfrm>
            <a:off x="466154" y="6356350"/>
            <a:ext cx="2183813" cy="365125"/>
          </a:xfrm>
        </p:spPr>
        <p:txBody>
          <a:bodyPr/>
          <a:lstStyle/>
          <a:p>
            <a:r>
              <a:rPr lang="en-GB" dirty="0"/>
              <a:t>February 2024</a:t>
            </a:r>
          </a:p>
        </p:txBody>
      </p:sp>
      <p:sp>
        <p:nvSpPr>
          <p:cNvPr id="8" name="Footer Placeholder 4">
            <a:extLst>
              <a:ext uri="{FF2B5EF4-FFF2-40B4-BE49-F238E27FC236}">
                <a16:creationId xmlns:a16="http://schemas.microsoft.com/office/drawing/2014/main" id="{B1352842-46F8-C6B4-A712-D7833BBD3762}"/>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343905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CE33-59C4-3979-7717-F23D167D6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EDD04-7C47-51C1-52FD-209F6A112FAE}"/>
              </a:ext>
            </a:extLst>
          </p:cNvPr>
          <p:cNvSpPr>
            <a:spLocks noGrp="1"/>
          </p:cNvSpPr>
          <p:nvPr>
            <p:ph type="title"/>
          </p:nvPr>
        </p:nvSpPr>
        <p:spPr>
          <a:xfrm>
            <a:off x="467544" y="11430"/>
            <a:ext cx="8229600" cy="1143000"/>
          </a:xfrm>
        </p:spPr>
        <p:txBody>
          <a:bodyPr/>
          <a:lstStyle/>
          <a:p>
            <a:r>
              <a:rPr lang="en-GB" dirty="0"/>
              <a:t>Types of dementia</a:t>
            </a:r>
          </a:p>
        </p:txBody>
      </p:sp>
      <p:sp>
        <p:nvSpPr>
          <p:cNvPr id="6" name="Content Placeholder 2">
            <a:extLst>
              <a:ext uri="{FF2B5EF4-FFF2-40B4-BE49-F238E27FC236}">
                <a16:creationId xmlns:a16="http://schemas.microsoft.com/office/drawing/2014/main" id="{E0CA3DFA-28AC-0EBD-8CB2-11844AB31586}"/>
              </a:ext>
            </a:extLst>
          </p:cNvPr>
          <p:cNvSpPr txBox="1">
            <a:spLocks/>
          </p:cNvSpPr>
          <p:nvPr/>
        </p:nvSpPr>
        <p:spPr>
          <a:xfrm>
            <a:off x="544668" y="1282446"/>
            <a:ext cx="8075352"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buClrTx/>
            </a:pPr>
            <a:r>
              <a:rPr lang="en-GB" altLang="en-US" sz="2000" dirty="0"/>
              <a:t>There are many different causes of dementia, which can affect different parts of the brain in different ways. The most common types of dementia include: </a:t>
            </a:r>
          </a:p>
          <a:p>
            <a:pPr lvl="0">
              <a:spcBef>
                <a:spcPts val="0"/>
              </a:spcBef>
              <a:buClrTx/>
            </a:pPr>
            <a:endParaRPr lang="en-GB" altLang="en-US" sz="1600" dirty="0"/>
          </a:p>
          <a:p>
            <a:pPr marL="285750" lvl="0" indent="-285750">
              <a:spcBef>
                <a:spcPts val="0"/>
              </a:spcBef>
              <a:buClr>
                <a:schemeClr val="tx2"/>
              </a:buClr>
              <a:buFont typeface="Arial" panose="020B0604020202020204" pitchFamily="34" charset="0"/>
              <a:buChar char="•"/>
            </a:pPr>
            <a:r>
              <a:rPr lang="en-GB" altLang="en-US" sz="2000" dirty="0"/>
              <a:t>Alzheimer’s disease</a:t>
            </a:r>
          </a:p>
          <a:p>
            <a:pPr marL="285750" lvl="0" indent="-285750">
              <a:spcBef>
                <a:spcPts val="0"/>
              </a:spcBef>
              <a:buClr>
                <a:schemeClr val="tx2"/>
              </a:buClr>
              <a:buFont typeface="Arial" panose="020B0604020202020204" pitchFamily="34" charset="0"/>
              <a:buChar char="•"/>
            </a:pPr>
            <a:r>
              <a:rPr lang="en-GB" altLang="en-US" sz="2000" dirty="0"/>
              <a:t>Vascular dementia</a:t>
            </a:r>
          </a:p>
          <a:p>
            <a:pPr marL="285750" lvl="0" indent="-285750">
              <a:spcBef>
                <a:spcPts val="0"/>
              </a:spcBef>
              <a:buClr>
                <a:schemeClr val="tx2"/>
              </a:buClr>
              <a:buFont typeface="Arial" panose="020B0604020202020204" pitchFamily="34" charset="0"/>
              <a:buChar char="•"/>
            </a:pPr>
            <a:r>
              <a:rPr lang="en-GB" altLang="en-US" sz="2000" dirty="0"/>
              <a:t>Lewy body dementia</a:t>
            </a:r>
          </a:p>
          <a:p>
            <a:pPr lvl="0">
              <a:spcBef>
                <a:spcPts val="0"/>
              </a:spcBef>
              <a:buClrTx/>
            </a:pPr>
            <a:endParaRPr lang="en-GB" altLang="en-US" sz="1600" dirty="0"/>
          </a:p>
          <a:p>
            <a:pPr lvl="0">
              <a:spcBef>
                <a:spcPts val="0"/>
              </a:spcBef>
              <a:buClrTx/>
            </a:pPr>
            <a:r>
              <a:rPr lang="en-GB" altLang="en-US" sz="2000" dirty="0"/>
              <a:t>Other types that are more likely to affect younger people (aged under 65) include: </a:t>
            </a:r>
            <a:br>
              <a:rPr lang="en-GB" altLang="en-US" sz="2000" dirty="0"/>
            </a:br>
            <a:endParaRPr lang="en-GB" altLang="en-US" sz="2000" dirty="0"/>
          </a:p>
          <a:p>
            <a:pPr marL="285750" lvl="0" indent="-285750">
              <a:spcBef>
                <a:spcPts val="0"/>
              </a:spcBef>
              <a:buClr>
                <a:schemeClr val="tx2"/>
              </a:buClr>
              <a:buFont typeface="Arial" panose="020B0604020202020204" pitchFamily="34" charset="0"/>
              <a:buChar char="•"/>
            </a:pPr>
            <a:r>
              <a:rPr lang="en-GB" altLang="en-US" sz="2000" dirty="0"/>
              <a:t>Frontotemporal dementia (FTD)</a:t>
            </a:r>
          </a:p>
          <a:p>
            <a:pPr marL="285750" lvl="0" indent="-285750">
              <a:spcBef>
                <a:spcPts val="0"/>
              </a:spcBef>
              <a:buClr>
                <a:schemeClr val="tx2"/>
              </a:buClr>
              <a:buFont typeface="Arial" panose="020B0604020202020204" pitchFamily="34" charset="0"/>
              <a:buChar char="•"/>
            </a:pPr>
            <a:r>
              <a:rPr lang="en-GB" altLang="en-US" sz="2000" dirty="0"/>
              <a:t>Posterior cortical atrophy (PCA)</a:t>
            </a:r>
          </a:p>
          <a:p>
            <a:pPr lvl="0">
              <a:spcBef>
                <a:spcPts val="0"/>
              </a:spcBef>
              <a:buClrTx/>
            </a:pPr>
            <a:endParaRPr lang="en-GB" altLang="en-US" sz="1600" dirty="0"/>
          </a:p>
          <a:p>
            <a:pPr lvl="0">
              <a:spcBef>
                <a:spcPts val="0"/>
              </a:spcBef>
              <a:buClrTx/>
            </a:pPr>
            <a:r>
              <a:rPr lang="en-GB" altLang="en-US" sz="2000" dirty="0"/>
              <a:t>There are many other types of dementia.   </a:t>
            </a:r>
          </a:p>
          <a:p>
            <a:pPr lvl="0">
              <a:spcBef>
                <a:spcPts val="0"/>
              </a:spcBef>
              <a:buClrTx/>
            </a:pPr>
            <a:endParaRPr lang="en-GB" altLang="en-US" sz="2200" dirty="0">
              <a:solidFill>
                <a:srgbClr val="656565"/>
              </a:solidFill>
            </a:endParaRPr>
          </a:p>
        </p:txBody>
      </p:sp>
      <p:sp>
        <p:nvSpPr>
          <p:cNvPr id="3" name="Date Placeholder 3">
            <a:extLst>
              <a:ext uri="{FF2B5EF4-FFF2-40B4-BE49-F238E27FC236}">
                <a16:creationId xmlns:a16="http://schemas.microsoft.com/office/drawing/2014/main" id="{DE8D7CEC-214A-7256-BDCA-EBF4A8A76439}"/>
              </a:ext>
            </a:extLst>
          </p:cNvPr>
          <p:cNvSpPr>
            <a:spLocks noGrp="1"/>
          </p:cNvSpPr>
          <p:nvPr>
            <p:ph type="dt" sz="half" idx="10"/>
          </p:nvPr>
        </p:nvSpPr>
        <p:spPr>
          <a:xfrm>
            <a:off x="466154" y="6356350"/>
            <a:ext cx="2183813" cy="365125"/>
          </a:xfrm>
        </p:spPr>
        <p:txBody>
          <a:bodyPr/>
          <a:lstStyle/>
          <a:p>
            <a:r>
              <a:rPr lang="en-GB" dirty="0"/>
              <a:t>February 2024</a:t>
            </a:r>
          </a:p>
        </p:txBody>
      </p:sp>
      <p:sp>
        <p:nvSpPr>
          <p:cNvPr id="7" name="Footer Placeholder 4">
            <a:extLst>
              <a:ext uri="{FF2B5EF4-FFF2-40B4-BE49-F238E27FC236}">
                <a16:creationId xmlns:a16="http://schemas.microsoft.com/office/drawing/2014/main" id="{DFFBF827-CCDA-EE12-6482-B22ACBC8FD59}"/>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252610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Dementia affects how the brain normally works</a:t>
            </a:r>
          </a:p>
        </p:txBody>
      </p:sp>
      <p:pic>
        <p:nvPicPr>
          <p:cNvPr id="9" name="Content Placeholder 4" descr="1-brain.jpg">
            <a:extLst>
              <a:ext uri="{FF2B5EF4-FFF2-40B4-BE49-F238E27FC236}">
                <a16:creationId xmlns:a16="http://schemas.microsoft.com/office/drawing/2014/main" id="{829C4FA1-4B81-67CD-BB23-1F681F6891F5}"/>
              </a:ext>
            </a:extLst>
          </p:cNvPr>
          <p:cNvPicPr>
            <a:picLocks noChangeAspect="1"/>
          </p:cNvPicPr>
          <p:nvPr/>
        </p:nvPicPr>
        <p:blipFill>
          <a:blip r:embed="rId3" cstate="print">
            <a:extLst>
              <a:ext uri="{28A0092B-C50C-407E-A947-70E740481C1C}">
                <a14:useLocalDpi xmlns:a14="http://schemas.microsoft.com/office/drawing/2010/main" val="0"/>
              </a:ext>
            </a:extLst>
          </a:blip>
          <a:srcRect l="-19870" r="-19870"/>
          <a:stretch>
            <a:fillRect/>
          </a:stretch>
        </p:blipFill>
        <p:spPr>
          <a:xfrm>
            <a:off x="647564" y="1506376"/>
            <a:ext cx="7525014" cy="3845248"/>
          </a:xfrm>
          <a:prstGeom prst="rect">
            <a:avLst/>
          </a:prstGeom>
        </p:spPr>
      </p:pic>
      <p:cxnSp>
        <p:nvCxnSpPr>
          <p:cNvPr id="16" name="Straight Arrow Connector 15">
            <a:extLst>
              <a:ext uri="{FF2B5EF4-FFF2-40B4-BE49-F238E27FC236}">
                <a16:creationId xmlns:a16="http://schemas.microsoft.com/office/drawing/2014/main" id="{993D5D30-6314-75CF-28AF-C435C9DCD3A4}"/>
              </a:ext>
            </a:extLst>
          </p:cNvPr>
          <p:cNvCxnSpPr/>
          <p:nvPr/>
        </p:nvCxnSpPr>
        <p:spPr>
          <a:xfrm>
            <a:off x="1799692" y="2010432"/>
            <a:ext cx="720080" cy="288032"/>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3F0B1CD-A468-81EB-F0D9-52DB53741F0A}"/>
              </a:ext>
            </a:extLst>
          </p:cNvPr>
          <p:cNvCxnSpPr>
            <a:cxnSpLocks/>
          </p:cNvCxnSpPr>
          <p:nvPr/>
        </p:nvCxnSpPr>
        <p:spPr>
          <a:xfrm flipH="1">
            <a:off x="5779008" y="1595424"/>
            <a:ext cx="376436" cy="492860"/>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D420DE9-B759-C98B-2754-8CFC1858CDEB}"/>
              </a:ext>
            </a:extLst>
          </p:cNvPr>
          <p:cNvCxnSpPr>
            <a:cxnSpLocks/>
            <a:stCxn id="15" idx="0"/>
          </p:cNvCxnSpPr>
          <p:nvPr/>
        </p:nvCxnSpPr>
        <p:spPr>
          <a:xfrm flipV="1">
            <a:off x="4315968" y="3858768"/>
            <a:ext cx="76012" cy="1555864"/>
          </a:xfrm>
          <a:prstGeom prst="straightConnector1">
            <a:avLst/>
          </a:prstGeom>
          <a:ln w="38100">
            <a:solidFill>
              <a:srgbClr val="00B0B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B115180-D291-64CC-E033-B8B435E1A4A9}"/>
              </a:ext>
            </a:extLst>
          </p:cNvPr>
          <p:cNvCxnSpPr>
            <a:cxnSpLocks/>
            <a:stCxn id="11" idx="3"/>
          </p:cNvCxnSpPr>
          <p:nvPr/>
        </p:nvCxnSpPr>
        <p:spPr>
          <a:xfrm flipH="1">
            <a:off x="6858000" y="3336194"/>
            <a:ext cx="321444" cy="92806"/>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A6FBABA-0626-A610-79F1-65B7D7840DFC}"/>
              </a:ext>
            </a:extLst>
          </p:cNvPr>
          <p:cNvCxnSpPr>
            <a:cxnSpLocks/>
          </p:cNvCxnSpPr>
          <p:nvPr/>
        </p:nvCxnSpPr>
        <p:spPr>
          <a:xfrm flipH="1" flipV="1">
            <a:off x="6409944" y="4498848"/>
            <a:ext cx="608778" cy="250484"/>
          </a:xfrm>
          <a:prstGeom prst="straightConnector1">
            <a:avLst/>
          </a:prstGeom>
          <a:ln w="381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A342ECF-E56C-94B6-28A7-1DE0E844DA6E}"/>
              </a:ext>
            </a:extLst>
          </p:cNvPr>
          <p:cNvCxnSpPr>
            <a:cxnSpLocks/>
          </p:cNvCxnSpPr>
          <p:nvPr/>
        </p:nvCxnSpPr>
        <p:spPr>
          <a:xfrm flipV="1">
            <a:off x="2519772" y="4607912"/>
            <a:ext cx="726348" cy="282840"/>
          </a:xfrm>
          <a:prstGeom prst="straightConnector1">
            <a:avLst/>
          </a:prstGeom>
          <a:ln w="38100" cmpd="sng">
            <a:solidFill>
              <a:srgbClr val="00B0B9"/>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Date Placeholder 3">
            <a:extLst>
              <a:ext uri="{FF2B5EF4-FFF2-40B4-BE49-F238E27FC236}">
                <a16:creationId xmlns:a16="http://schemas.microsoft.com/office/drawing/2014/main" id="{265A71DE-8EED-2D99-F7DA-41F1F3FCE0A9}"/>
              </a:ext>
            </a:extLst>
          </p:cNvPr>
          <p:cNvSpPr>
            <a:spLocks noGrp="1"/>
          </p:cNvSpPr>
          <p:nvPr>
            <p:ph type="dt" sz="half" idx="10"/>
          </p:nvPr>
        </p:nvSpPr>
        <p:spPr>
          <a:xfrm>
            <a:off x="466154" y="6356350"/>
            <a:ext cx="2183813" cy="365125"/>
          </a:xfrm>
        </p:spPr>
        <p:txBody>
          <a:bodyPr/>
          <a:lstStyle/>
          <a:p>
            <a:r>
              <a:rPr lang="en-GB" dirty="0"/>
              <a:t>February 2024</a:t>
            </a:r>
          </a:p>
        </p:txBody>
      </p:sp>
      <p:sp>
        <p:nvSpPr>
          <p:cNvPr id="31" name="Footer Placeholder 4">
            <a:extLst>
              <a:ext uri="{FF2B5EF4-FFF2-40B4-BE49-F238E27FC236}">
                <a16:creationId xmlns:a16="http://schemas.microsoft.com/office/drawing/2014/main" id="{8D2DAA49-A728-5D8D-9AF7-77B910D36AC9}"/>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
        <p:nvSpPr>
          <p:cNvPr id="4" name="Rectangle: Rounded Corners 3">
            <a:extLst>
              <a:ext uri="{FF2B5EF4-FFF2-40B4-BE49-F238E27FC236}">
                <a16:creationId xmlns:a16="http://schemas.microsoft.com/office/drawing/2014/main" id="{5DC147CD-32C5-07F1-9813-913C4BF42BA6}"/>
              </a:ext>
            </a:extLst>
          </p:cNvPr>
          <p:cNvSpPr/>
          <p:nvPr/>
        </p:nvSpPr>
        <p:spPr>
          <a:xfrm>
            <a:off x="151134" y="1761209"/>
            <a:ext cx="1784947" cy="2671244"/>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19A33E2F-47C5-5E67-9F89-40D0D2F36A5A}"/>
              </a:ext>
            </a:extLst>
          </p:cNvPr>
          <p:cNvSpPr/>
          <p:nvPr/>
        </p:nvSpPr>
        <p:spPr>
          <a:xfrm>
            <a:off x="6155444" y="888274"/>
            <a:ext cx="2719333" cy="146167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6">
            <a:extLst>
              <a:ext uri="{FF2B5EF4-FFF2-40B4-BE49-F238E27FC236}">
                <a16:creationId xmlns:a16="http://schemas.microsoft.com/office/drawing/2014/main" id="{F92CDD6E-E17E-E095-2DC8-EC3C6EBBA780}"/>
              </a:ext>
            </a:extLst>
          </p:cNvPr>
          <p:cNvSpPr txBox="1">
            <a:spLocks noChangeArrowheads="1"/>
          </p:cNvSpPr>
          <p:nvPr/>
        </p:nvSpPr>
        <p:spPr bwMode="auto">
          <a:xfrm rot="10800000" flipV="1">
            <a:off x="6297582" y="883547"/>
            <a:ext cx="2435056" cy="1477328"/>
          </a:xfrm>
          <a:prstGeom prst="rect">
            <a:avLst/>
          </a:prstGeom>
          <a:noFill/>
          <a:ln w="38100">
            <a:noFill/>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6007E"/>
                </a:solidFill>
                <a:latin typeface="+mn-lt"/>
              </a:rPr>
              <a:t>Parietal lobe - </a:t>
            </a:r>
            <a:r>
              <a:rPr lang="en-US" sz="1800" dirty="0">
                <a:solidFill>
                  <a:srgbClr val="C6007E"/>
                </a:solidFill>
                <a:latin typeface="+mn-lt"/>
              </a:rPr>
              <a:t>controls awareness of our surroundings and coordination  </a:t>
            </a:r>
          </a:p>
        </p:txBody>
      </p:sp>
      <p:sp>
        <p:nvSpPr>
          <p:cNvPr id="10" name="TextBox 4">
            <a:extLst>
              <a:ext uri="{FF2B5EF4-FFF2-40B4-BE49-F238E27FC236}">
                <a16:creationId xmlns:a16="http://schemas.microsoft.com/office/drawing/2014/main" id="{BB8D4A87-017B-56CD-CEBB-A1E83A8FE90C}"/>
              </a:ext>
            </a:extLst>
          </p:cNvPr>
          <p:cNvSpPr txBox="1">
            <a:spLocks noChangeArrowheads="1"/>
          </p:cNvSpPr>
          <p:nvPr/>
        </p:nvSpPr>
        <p:spPr bwMode="auto">
          <a:xfrm>
            <a:off x="327717" y="1804169"/>
            <a:ext cx="1471975" cy="2585323"/>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6007E"/>
                </a:solidFill>
                <a:latin typeface="+mn-lt"/>
              </a:rPr>
              <a:t>Frontal lobe - </a:t>
            </a:r>
          </a:p>
          <a:p>
            <a:pPr eaLnBrk="1" hangingPunct="1"/>
            <a:r>
              <a:rPr lang="en-US" sz="1800" dirty="0">
                <a:solidFill>
                  <a:srgbClr val="C6007E"/>
                </a:solidFill>
                <a:latin typeface="+mn-lt"/>
              </a:rPr>
              <a:t>controls thinking, planning, solving problems and </a:t>
            </a:r>
            <a:r>
              <a:rPr lang="en-US" sz="1800" dirty="0" err="1">
                <a:solidFill>
                  <a:srgbClr val="C6007E"/>
                </a:solidFill>
                <a:latin typeface="+mn-lt"/>
              </a:rPr>
              <a:t>behaviour</a:t>
            </a:r>
            <a:r>
              <a:rPr lang="en-US" sz="1800" dirty="0">
                <a:solidFill>
                  <a:srgbClr val="C6007E"/>
                </a:solidFill>
                <a:latin typeface="+mn-lt"/>
              </a:rPr>
              <a:t> </a:t>
            </a:r>
          </a:p>
        </p:txBody>
      </p:sp>
      <p:sp>
        <p:nvSpPr>
          <p:cNvPr id="5" name="Rectangle: Rounded Corners 4">
            <a:extLst>
              <a:ext uri="{FF2B5EF4-FFF2-40B4-BE49-F238E27FC236}">
                <a16:creationId xmlns:a16="http://schemas.microsoft.com/office/drawing/2014/main" id="{DF0A51EB-7D11-43BF-7BCA-B0965D2B96E0}"/>
              </a:ext>
            </a:extLst>
          </p:cNvPr>
          <p:cNvSpPr/>
          <p:nvPr/>
        </p:nvSpPr>
        <p:spPr>
          <a:xfrm>
            <a:off x="168389" y="4663380"/>
            <a:ext cx="2350867" cy="1461675"/>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7">
            <a:extLst>
              <a:ext uri="{FF2B5EF4-FFF2-40B4-BE49-F238E27FC236}">
                <a16:creationId xmlns:a16="http://schemas.microsoft.com/office/drawing/2014/main" id="{0F8C3450-A2A4-32B8-7548-AA20E9149FBF}"/>
              </a:ext>
            </a:extLst>
          </p:cNvPr>
          <p:cNvSpPr txBox="1">
            <a:spLocks noChangeArrowheads="1"/>
          </p:cNvSpPr>
          <p:nvPr/>
        </p:nvSpPr>
        <p:spPr bwMode="auto">
          <a:xfrm>
            <a:off x="212632" y="4753776"/>
            <a:ext cx="2232248" cy="1200329"/>
          </a:xfrm>
          <a:prstGeom prst="rect">
            <a:avLst/>
          </a:prstGeom>
          <a:noFill/>
          <a:ln w="38100">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6007E"/>
                </a:solidFill>
                <a:latin typeface="+mn-lt"/>
              </a:rPr>
              <a:t>Temporal lobe - </a:t>
            </a:r>
            <a:r>
              <a:rPr lang="en-US" sz="1800" dirty="0">
                <a:solidFill>
                  <a:srgbClr val="C6007E"/>
                </a:solidFill>
                <a:latin typeface="+mn-lt"/>
              </a:rPr>
              <a:t>controls memory, learning and understanding </a:t>
            </a:r>
          </a:p>
        </p:txBody>
      </p:sp>
      <p:sp>
        <p:nvSpPr>
          <p:cNvPr id="7" name="Rectangle: Rounded Corners 6">
            <a:extLst>
              <a:ext uri="{FF2B5EF4-FFF2-40B4-BE49-F238E27FC236}">
                <a16:creationId xmlns:a16="http://schemas.microsoft.com/office/drawing/2014/main" id="{67B310F8-E80B-9E08-3600-B6F7743812F9}"/>
              </a:ext>
            </a:extLst>
          </p:cNvPr>
          <p:cNvSpPr/>
          <p:nvPr/>
        </p:nvSpPr>
        <p:spPr>
          <a:xfrm>
            <a:off x="7089830" y="2652357"/>
            <a:ext cx="1784947" cy="133042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5">
            <a:extLst>
              <a:ext uri="{FF2B5EF4-FFF2-40B4-BE49-F238E27FC236}">
                <a16:creationId xmlns:a16="http://schemas.microsoft.com/office/drawing/2014/main" id="{86E82484-4F4A-8CCD-8AA2-4E35A08EF828}"/>
              </a:ext>
            </a:extLst>
          </p:cNvPr>
          <p:cNvSpPr txBox="1">
            <a:spLocks noChangeArrowheads="1"/>
          </p:cNvSpPr>
          <p:nvPr/>
        </p:nvSpPr>
        <p:spPr bwMode="auto">
          <a:xfrm rot="10800000" flipV="1">
            <a:off x="7179444" y="2736029"/>
            <a:ext cx="1677032" cy="1200329"/>
          </a:xfrm>
          <a:prstGeom prst="rect">
            <a:avLst/>
          </a:prstGeom>
          <a:noFill/>
          <a:ln w="38100">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C6007E"/>
                </a:solidFill>
                <a:latin typeface="+mn-lt"/>
              </a:rPr>
              <a:t>Occipital lobe - </a:t>
            </a:r>
            <a:r>
              <a:rPr lang="en-US" sz="1800" dirty="0">
                <a:solidFill>
                  <a:srgbClr val="C6007E"/>
                </a:solidFill>
                <a:latin typeface="+mn-lt"/>
              </a:rPr>
              <a:t>helps us interpret what we see  </a:t>
            </a:r>
          </a:p>
        </p:txBody>
      </p:sp>
      <p:grpSp>
        <p:nvGrpSpPr>
          <p:cNvPr id="8" name="Group 7">
            <a:extLst>
              <a:ext uri="{FF2B5EF4-FFF2-40B4-BE49-F238E27FC236}">
                <a16:creationId xmlns:a16="http://schemas.microsoft.com/office/drawing/2014/main" id="{D619FACE-198F-5CE8-E12D-09D49F1ED0B8}"/>
              </a:ext>
            </a:extLst>
          </p:cNvPr>
          <p:cNvGrpSpPr/>
          <p:nvPr/>
        </p:nvGrpSpPr>
        <p:grpSpPr>
          <a:xfrm>
            <a:off x="7027425" y="4303624"/>
            <a:ext cx="2001325" cy="1434716"/>
            <a:chOff x="6855151" y="4219316"/>
            <a:chExt cx="2001325" cy="1434716"/>
          </a:xfrm>
        </p:grpSpPr>
        <p:sp>
          <p:nvSpPr>
            <p:cNvPr id="6" name="Rectangle: Rounded Corners 5">
              <a:extLst>
                <a:ext uri="{FF2B5EF4-FFF2-40B4-BE49-F238E27FC236}">
                  <a16:creationId xmlns:a16="http://schemas.microsoft.com/office/drawing/2014/main" id="{E0043E70-3834-3DE3-2D57-7C976B2A224A}"/>
                </a:ext>
              </a:extLst>
            </p:cNvPr>
            <p:cNvSpPr/>
            <p:nvPr/>
          </p:nvSpPr>
          <p:spPr>
            <a:xfrm>
              <a:off x="6855151" y="4219316"/>
              <a:ext cx="1851225" cy="1434716"/>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1204CCD-923C-BD54-9484-B3214B908ACA}"/>
                </a:ext>
              </a:extLst>
            </p:cNvPr>
            <p:cNvSpPr/>
            <p:nvPr/>
          </p:nvSpPr>
          <p:spPr>
            <a:xfrm>
              <a:off x="6925218" y="4322713"/>
              <a:ext cx="1931258" cy="1200329"/>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C6007E"/>
                  </a:solidFill>
                </a:rPr>
                <a:t>Cerebellum</a:t>
              </a:r>
              <a:r>
                <a:rPr lang="en-US" dirty="0">
                  <a:solidFill>
                    <a:srgbClr val="C6007E"/>
                  </a:solidFill>
                </a:rPr>
                <a:t> </a:t>
              </a:r>
            </a:p>
            <a:p>
              <a:r>
                <a:rPr lang="en-US" dirty="0">
                  <a:solidFill>
                    <a:srgbClr val="C6007E"/>
                  </a:solidFill>
                </a:rPr>
                <a:t>- controls balance and movement </a:t>
              </a:r>
            </a:p>
          </p:txBody>
        </p:sp>
      </p:grpSp>
      <p:sp>
        <p:nvSpPr>
          <p:cNvPr id="22" name="Rectangle: Rounded Corners 21">
            <a:extLst>
              <a:ext uri="{FF2B5EF4-FFF2-40B4-BE49-F238E27FC236}">
                <a16:creationId xmlns:a16="http://schemas.microsoft.com/office/drawing/2014/main" id="{0110506F-9B6F-A9DC-080E-20C8542EFA72}"/>
              </a:ext>
            </a:extLst>
          </p:cNvPr>
          <p:cNvSpPr/>
          <p:nvPr/>
        </p:nvSpPr>
        <p:spPr>
          <a:xfrm>
            <a:off x="3487876" y="5351623"/>
            <a:ext cx="1656184" cy="859383"/>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BBB7A36-CD24-68DD-108A-F8019A460704}"/>
              </a:ext>
            </a:extLst>
          </p:cNvPr>
          <p:cNvSpPr/>
          <p:nvPr/>
        </p:nvSpPr>
        <p:spPr>
          <a:xfrm>
            <a:off x="3487876" y="5414632"/>
            <a:ext cx="1656184" cy="700255"/>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6007E"/>
                </a:solidFill>
                <a:cs typeface="Arial"/>
              </a:rPr>
              <a:t>Language and speech </a:t>
            </a:r>
          </a:p>
        </p:txBody>
      </p:sp>
    </p:spTree>
    <p:extLst>
      <p:ext uri="{BB962C8B-B14F-4D97-AF65-F5344CB8AC3E}">
        <p14:creationId xmlns:p14="http://schemas.microsoft.com/office/powerpoint/2010/main" val="256289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6AC3-C81A-ED2F-599C-821B59A27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B3363-9554-B83B-48F6-9E0E0B20CFCB}"/>
              </a:ext>
            </a:extLst>
          </p:cNvPr>
          <p:cNvSpPr>
            <a:spLocks noGrp="1"/>
          </p:cNvSpPr>
          <p:nvPr>
            <p:ph type="title"/>
          </p:nvPr>
        </p:nvSpPr>
        <p:spPr>
          <a:xfrm>
            <a:off x="466154" y="172466"/>
            <a:ext cx="8229600" cy="1143000"/>
          </a:xfrm>
        </p:spPr>
        <p:txBody>
          <a:bodyPr>
            <a:normAutofit fontScale="90000"/>
          </a:bodyPr>
          <a:lstStyle/>
          <a:p>
            <a:r>
              <a:rPr lang="en-GB" dirty="0"/>
              <a:t>How do you think it might feel to have dementia?</a:t>
            </a:r>
          </a:p>
        </p:txBody>
      </p:sp>
      <p:sp>
        <p:nvSpPr>
          <p:cNvPr id="6" name="Content Placeholder 2">
            <a:extLst>
              <a:ext uri="{FF2B5EF4-FFF2-40B4-BE49-F238E27FC236}">
                <a16:creationId xmlns:a16="http://schemas.microsoft.com/office/drawing/2014/main" id="{36C34E36-D8EA-94AE-D54A-6BD41D176E01}"/>
              </a:ext>
            </a:extLst>
          </p:cNvPr>
          <p:cNvSpPr txBox="1">
            <a:spLocks/>
          </p:cNvSpPr>
          <p:nvPr/>
        </p:nvSpPr>
        <p:spPr>
          <a:xfrm>
            <a:off x="544668" y="1592796"/>
            <a:ext cx="7965348"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buClrTx/>
            </a:pPr>
            <a:r>
              <a:rPr lang="en-GB" sz="2200" dirty="0"/>
              <a:t>Everyone is individual, so the condition and their ability to cope with the symptoms will affect them in different ways. </a:t>
            </a:r>
          </a:p>
          <a:p>
            <a:pPr lvl="0">
              <a:spcBef>
                <a:spcPts val="0"/>
              </a:spcBef>
              <a:buClrTx/>
            </a:pPr>
            <a:endParaRPr lang="en-GB" sz="2200" dirty="0"/>
          </a:p>
          <a:p>
            <a:pPr lvl="0">
              <a:spcBef>
                <a:spcPts val="0"/>
              </a:spcBef>
              <a:buClrTx/>
            </a:pPr>
            <a:r>
              <a:rPr lang="en-GB" sz="2200" dirty="0"/>
              <a:t>Different types of dementia can lead to different parts of the brain being affected. </a:t>
            </a:r>
          </a:p>
          <a:p>
            <a:pPr lvl="0">
              <a:spcBef>
                <a:spcPts val="0"/>
              </a:spcBef>
              <a:buClrTx/>
            </a:pPr>
            <a:endParaRPr lang="en-GB" sz="2200" dirty="0"/>
          </a:p>
          <a:p>
            <a:pPr lvl="0">
              <a:spcBef>
                <a:spcPts val="0"/>
              </a:spcBef>
              <a:buClrTx/>
            </a:pPr>
            <a:r>
              <a:rPr lang="en-GB" sz="2200" dirty="0"/>
              <a:t>In the early stages of dementia, people can often manage independently or with very little help.</a:t>
            </a:r>
          </a:p>
          <a:p>
            <a:pPr lvl="0">
              <a:spcBef>
                <a:spcPts val="0"/>
              </a:spcBef>
              <a:buClrTx/>
            </a:pPr>
            <a:endParaRPr lang="en-GB" sz="2200" dirty="0"/>
          </a:p>
          <a:p>
            <a:pPr lvl="0">
              <a:spcBef>
                <a:spcPts val="0"/>
              </a:spcBef>
              <a:buClrTx/>
            </a:pPr>
            <a:r>
              <a:rPr lang="en-GB" sz="2200" dirty="0"/>
              <a:t>But, as the condition progresses, people will need more support and understanding, especially from family and friends. </a:t>
            </a:r>
          </a:p>
          <a:p>
            <a:pPr lvl="0">
              <a:spcBef>
                <a:spcPts val="0"/>
              </a:spcBef>
              <a:buClrTx/>
            </a:pPr>
            <a:r>
              <a:rPr lang="en-GB" altLang="en-US" sz="2000" dirty="0">
                <a:solidFill>
                  <a:srgbClr val="656565"/>
                </a:solidFill>
              </a:rPr>
              <a:t>   </a:t>
            </a:r>
          </a:p>
          <a:p>
            <a:pPr lvl="0">
              <a:spcBef>
                <a:spcPts val="0"/>
              </a:spcBef>
              <a:buClrTx/>
            </a:pPr>
            <a:endParaRPr lang="en-GB" altLang="en-US" sz="2200" dirty="0">
              <a:solidFill>
                <a:srgbClr val="656565"/>
              </a:solidFill>
            </a:endParaRPr>
          </a:p>
        </p:txBody>
      </p:sp>
      <p:sp>
        <p:nvSpPr>
          <p:cNvPr id="3" name="Date Placeholder 3">
            <a:extLst>
              <a:ext uri="{FF2B5EF4-FFF2-40B4-BE49-F238E27FC236}">
                <a16:creationId xmlns:a16="http://schemas.microsoft.com/office/drawing/2014/main" id="{AD6F5E13-21B9-A21D-1019-18E0C5E8DAC5}"/>
              </a:ext>
            </a:extLst>
          </p:cNvPr>
          <p:cNvSpPr>
            <a:spLocks noGrp="1"/>
          </p:cNvSpPr>
          <p:nvPr>
            <p:ph type="dt" sz="half" idx="10"/>
          </p:nvPr>
        </p:nvSpPr>
        <p:spPr>
          <a:xfrm>
            <a:off x="466154" y="6356350"/>
            <a:ext cx="2183813" cy="365125"/>
          </a:xfrm>
        </p:spPr>
        <p:txBody>
          <a:bodyPr/>
          <a:lstStyle/>
          <a:p>
            <a:r>
              <a:rPr lang="en-GB" dirty="0"/>
              <a:t>February 2024</a:t>
            </a:r>
          </a:p>
        </p:txBody>
      </p:sp>
      <p:sp>
        <p:nvSpPr>
          <p:cNvPr id="7" name="Footer Placeholder 4">
            <a:extLst>
              <a:ext uri="{FF2B5EF4-FFF2-40B4-BE49-F238E27FC236}">
                <a16:creationId xmlns:a16="http://schemas.microsoft.com/office/drawing/2014/main" id="{1FB06673-6F9C-FE6C-51E9-E25E9E252A41}"/>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373755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C5095-4930-533F-B700-B3382C790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C5DB1-7E92-1C73-B6A3-9E0E0929E877}"/>
              </a:ext>
            </a:extLst>
          </p:cNvPr>
          <p:cNvSpPr>
            <a:spLocks noGrp="1"/>
          </p:cNvSpPr>
          <p:nvPr>
            <p:ph type="title"/>
          </p:nvPr>
        </p:nvSpPr>
        <p:spPr>
          <a:xfrm>
            <a:off x="467544" y="121158"/>
            <a:ext cx="8229600" cy="1143000"/>
          </a:xfrm>
        </p:spPr>
        <p:txBody>
          <a:bodyPr>
            <a:normAutofit/>
          </a:bodyPr>
          <a:lstStyle/>
          <a:p>
            <a:r>
              <a:rPr lang="en-GB" dirty="0"/>
              <a:t>How and when to help</a:t>
            </a:r>
          </a:p>
        </p:txBody>
      </p:sp>
      <p:sp>
        <p:nvSpPr>
          <p:cNvPr id="6" name="Content Placeholder 2">
            <a:extLst>
              <a:ext uri="{FF2B5EF4-FFF2-40B4-BE49-F238E27FC236}">
                <a16:creationId xmlns:a16="http://schemas.microsoft.com/office/drawing/2014/main" id="{D69D41DE-49C5-FE97-8F27-29690AFCA91B}"/>
              </a:ext>
            </a:extLst>
          </p:cNvPr>
          <p:cNvSpPr txBox="1">
            <a:spLocks/>
          </p:cNvSpPr>
          <p:nvPr/>
        </p:nvSpPr>
        <p:spPr>
          <a:xfrm>
            <a:off x="584292" y="1382484"/>
            <a:ext cx="7684932" cy="3672408"/>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bg2"/>
              </a:buClr>
              <a:buFont typeface="+mj-lt"/>
              <a:buNone/>
              <a:defRPr sz="3200" b="0" kern="1200" baseline="0">
                <a:solidFill>
                  <a:schemeClr val="tx1"/>
                </a:solidFill>
                <a:latin typeface="+mn-lt"/>
                <a:ea typeface="+mn-ea"/>
                <a:cs typeface="+mn-cs"/>
              </a:defRPr>
            </a:lvl1pPr>
            <a:lvl2pPr marL="742950" indent="-285750" algn="l" defTabSz="914400" rtl="0" eaLnBrk="1" latinLnBrk="0" hangingPunct="1">
              <a:spcBef>
                <a:spcPct val="20000"/>
              </a:spcBef>
              <a:buClr>
                <a:schemeClr val="bg2"/>
              </a:buClr>
              <a:buSzPct val="6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It’s important for people with dementia to stay as independent as possible but this will become more difficult as their symptoms get worse. </a:t>
            </a:r>
          </a:p>
          <a:p>
            <a:endParaRPr lang="en-GB" sz="2000" dirty="0"/>
          </a:p>
          <a:p>
            <a:r>
              <a:rPr lang="en-GB" sz="2400" dirty="0"/>
              <a:t>Helping them may be seen as interfering, so it is not always easy to know how and when to provide support.</a:t>
            </a:r>
          </a:p>
          <a:p>
            <a:endParaRPr lang="en-GB" sz="2000" dirty="0"/>
          </a:p>
          <a:p>
            <a:r>
              <a:rPr lang="en-GB" sz="2400" dirty="0"/>
              <a:t>Asking the person if they would like some help to do something can make it easier for them </a:t>
            </a:r>
            <a:br>
              <a:rPr lang="en-GB" sz="2400" dirty="0"/>
            </a:br>
            <a:r>
              <a:rPr lang="en-GB" sz="2400" dirty="0"/>
              <a:t>to accept. </a:t>
            </a:r>
          </a:p>
          <a:p>
            <a:pPr lvl="0">
              <a:spcBef>
                <a:spcPts val="0"/>
              </a:spcBef>
              <a:buClrTx/>
            </a:pPr>
            <a:r>
              <a:rPr lang="en-GB" altLang="en-US" sz="2000" dirty="0">
                <a:solidFill>
                  <a:srgbClr val="656565"/>
                </a:solidFill>
              </a:rPr>
              <a:t>   </a:t>
            </a:r>
          </a:p>
          <a:p>
            <a:pPr lvl="0">
              <a:spcBef>
                <a:spcPts val="0"/>
              </a:spcBef>
              <a:buClrTx/>
            </a:pPr>
            <a:endParaRPr lang="en-GB" altLang="en-US" sz="2200" dirty="0">
              <a:solidFill>
                <a:srgbClr val="656565"/>
              </a:solidFill>
            </a:endParaRPr>
          </a:p>
        </p:txBody>
      </p:sp>
      <p:sp>
        <p:nvSpPr>
          <p:cNvPr id="3" name="Date Placeholder 3">
            <a:extLst>
              <a:ext uri="{FF2B5EF4-FFF2-40B4-BE49-F238E27FC236}">
                <a16:creationId xmlns:a16="http://schemas.microsoft.com/office/drawing/2014/main" id="{D8867DD9-AF40-F1D1-2BA8-B4A2340475C1}"/>
              </a:ext>
            </a:extLst>
          </p:cNvPr>
          <p:cNvSpPr>
            <a:spLocks noGrp="1"/>
          </p:cNvSpPr>
          <p:nvPr>
            <p:ph type="dt" sz="half" idx="10"/>
          </p:nvPr>
        </p:nvSpPr>
        <p:spPr>
          <a:xfrm>
            <a:off x="466154" y="6356350"/>
            <a:ext cx="2183813" cy="365125"/>
          </a:xfrm>
        </p:spPr>
        <p:txBody>
          <a:bodyPr/>
          <a:lstStyle/>
          <a:p>
            <a:r>
              <a:rPr lang="en-GB" dirty="0"/>
              <a:t>February 2024</a:t>
            </a:r>
          </a:p>
        </p:txBody>
      </p:sp>
      <p:sp>
        <p:nvSpPr>
          <p:cNvPr id="4" name="Footer Placeholder 4">
            <a:extLst>
              <a:ext uri="{FF2B5EF4-FFF2-40B4-BE49-F238E27FC236}">
                <a16:creationId xmlns:a16="http://schemas.microsoft.com/office/drawing/2014/main" id="{AC909217-AD0C-880E-AE29-D8B86E2C5FFB}"/>
              </a:ext>
            </a:extLst>
          </p:cNvPr>
          <p:cNvSpPr>
            <a:spLocks noGrp="1"/>
          </p:cNvSpPr>
          <p:nvPr>
            <p:ph type="ftr" sz="quarter" idx="11"/>
          </p:nvPr>
        </p:nvSpPr>
        <p:spPr>
          <a:xfrm>
            <a:off x="2892253" y="6492875"/>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278521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6691-086C-030E-2DA4-D04323C40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5D0D8-03C5-62A3-5340-F05C758C3AB7}"/>
              </a:ext>
            </a:extLst>
          </p:cNvPr>
          <p:cNvSpPr>
            <a:spLocks noGrp="1"/>
          </p:cNvSpPr>
          <p:nvPr>
            <p:ph type="title"/>
          </p:nvPr>
        </p:nvSpPr>
        <p:spPr>
          <a:xfrm>
            <a:off x="467544" y="121158"/>
            <a:ext cx="8229600" cy="1143000"/>
          </a:xfrm>
        </p:spPr>
        <p:txBody>
          <a:bodyPr>
            <a:normAutofit/>
          </a:bodyPr>
          <a:lstStyle/>
          <a:p>
            <a:r>
              <a:rPr lang="en-GB" dirty="0"/>
              <a:t>What else can help?</a:t>
            </a:r>
          </a:p>
        </p:txBody>
      </p:sp>
      <p:sp>
        <p:nvSpPr>
          <p:cNvPr id="3" name="Title 1">
            <a:extLst>
              <a:ext uri="{FF2B5EF4-FFF2-40B4-BE49-F238E27FC236}">
                <a16:creationId xmlns:a16="http://schemas.microsoft.com/office/drawing/2014/main" id="{B6AFC97A-4D76-1AF2-D863-22FF55AC0C87}"/>
              </a:ext>
            </a:extLst>
          </p:cNvPr>
          <p:cNvSpPr txBox="1">
            <a:spLocks/>
          </p:cNvSpPr>
          <p:nvPr/>
        </p:nvSpPr>
        <p:spPr>
          <a:xfrm>
            <a:off x="1944900" y="2534729"/>
            <a:ext cx="527488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rgbClr val="C6007E"/>
                </a:solidFill>
                <a:latin typeface="+mj-lt"/>
                <a:ea typeface="+mj-ea"/>
                <a:cs typeface="+mj-cs"/>
              </a:defRPr>
            </a:lvl1pPr>
          </a:lstStyle>
          <a:p>
            <a:pPr algn="ctr"/>
            <a:r>
              <a:rPr lang="en-GB" sz="3200" dirty="0">
                <a:solidFill>
                  <a:schemeClr val="tx1"/>
                </a:solidFill>
              </a:rPr>
              <a:t>Hobbies and interests</a:t>
            </a:r>
          </a:p>
        </p:txBody>
      </p:sp>
      <p:pic>
        <p:nvPicPr>
          <p:cNvPr id="7" name="Graphic 6" descr="Run with solid fill">
            <a:extLst>
              <a:ext uri="{FF2B5EF4-FFF2-40B4-BE49-F238E27FC236}">
                <a16:creationId xmlns:a16="http://schemas.microsoft.com/office/drawing/2014/main" id="{56526147-1DC8-D684-6323-001FE0B15F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527" y="4242515"/>
            <a:ext cx="1260000" cy="1260000"/>
          </a:xfrm>
          <a:prstGeom prst="rect">
            <a:avLst/>
          </a:prstGeom>
        </p:spPr>
      </p:pic>
      <p:pic>
        <p:nvPicPr>
          <p:cNvPr id="9" name="Graphic 8" descr="Hike with solid fill">
            <a:extLst>
              <a:ext uri="{FF2B5EF4-FFF2-40B4-BE49-F238E27FC236}">
                <a16:creationId xmlns:a16="http://schemas.microsoft.com/office/drawing/2014/main" id="{DD5D93CD-6330-F6C3-F8B5-27E5752512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101" y="1450719"/>
            <a:ext cx="1260000" cy="1260000"/>
          </a:xfrm>
          <a:prstGeom prst="rect">
            <a:avLst/>
          </a:prstGeom>
        </p:spPr>
      </p:pic>
      <p:pic>
        <p:nvPicPr>
          <p:cNvPr id="11" name="Graphic 10" descr="Meditation with solid fill">
            <a:extLst>
              <a:ext uri="{FF2B5EF4-FFF2-40B4-BE49-F238E27FC236}">
                <a16:creationId xmlns:a16="http://schemas.microsoft.com/office/drawing/2014/main" id="{E2DC499F-0141-727B-1A9C-54772C2639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36733" y="4761739"/>
            <a:ext cx="1260000" cy="1260000"/>
          </a:xfrm>
          <a:prstGeom prst="rect">
            <a:avLst/>
          </a:prstGeom>
        </p:spPr>
      </p:pic>
      <p:pic>
        <p:nvPicPr>
          <p:cNvPr id="15" name="Graphic 14" descr="Soccer ball with solid fill">
            <a:extLst>
              <a:ext uri="{FF2B5EF4-FFF2-40B4-BE49-F238E27FC236}">
                <a16:creationId xmlns:a16="http://schemas.microsoft.com/office/drawing/2014/main" id="{4422667A-DA5A-44CB-2071-36E31C1B53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29638" y="4815264"/>
            <a:ext cx="1260000" cy="1260000"/>
          </a:xfrm>
          <a:prstGeom prst="rect">
            <a:avLst/>
          </a:prstGeom>
        </p:spPr>
      </p:pic>
      <p:pic>
        <p:nvPicPr>
          <p:cNvPr id="17" name="Graphic 16" descr="Alterations &amp; Tailoring with solid fill">
            <a:extLst>
              <a:ext uri="{FF2B5EF4-FFF2-40B4-BE49-F238E27FC236}">
                <a16:creationId xmlns:a16="http://schemas.microsoft.com/office/drawing/2014/main" id="{7A589A5D-77E1-4D6A-A385-CFECCBE59A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2253" y="1450719"/>
            <a:ext cx="1260000" cy="1260000"/>
          </a:xfrm>
          <a:prstGeom prst="rect">
            <a:avLst/>
          </a:prstGeom>
        </p:spPr>
      </p:pic>
      <p:pic>
        <p:nvPicPr>
          <p:cNvPr id="19" name="Graphic 18" descr="Cycling with solid fill">
            <a:extLst>
              <a:ext uri="{FF2B5EF4-FFF2-40B4-BE49-F238E27FC236}">
                <a16:creationId xmlns:a16="http://schemas.microsoft.com/office/drawing/2014/main" id="{8839CE97-1EDC-8868-47E3-43D2FC082D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17808" y="1355455"/>
            <a:ext cx="1260000" cy="1260000"/>
          </a:xfrm>
          <a:prstGeom prst="rect">
            <a:avLst/>
          </a:prstGeom>
        </p:spPr>
      </p:pic>
      <p:pic>
        <p:nvPicPr>
          <p:cNvPr id="21" name="Graphic 20" descr="Boardroom with solid fill">
            <a:extLst>
              <a:ext uri="{FF2B5EF4-FFF2-40B4-BE49-F238E27FC236}">
                <a16:creationId xmlns:a16="http://schemas.microsoft.com/office/drawing/2014/main" id="{546A16B0-578F-F28F-4439-4AC3D7BA8C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5129" y="4345991"/>
            <a:ext cx="1371297" cy="1371297"/>
          </a:xfrm>
          <a:prstGeom prst="rect">
            <a:avLst/>
          </a:prstGeom>
        </p:spPr>
      </p:pic>
      <p:pic>
        <p:nvPicPr>
          <p:cNvPr id="23" name="Graphic 22" descr="Chinese Teapot And Cup with solid fill">
            <a:extLst>
              <a:ext uri="{FF2B5EF4-FFF2-40B4-BE49-F238E27FC236}">
                <a16:creationId xmlns:a16="http://schemas.microsoft.com/office/drawing/2014/main" id="{B509524A-1BD9-4DDE-1E7E-9ED2367A338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71468" y="1336593"/>
            <a:ext cx="1260000" cy="1260000"/>
          </a:xfrm>
          <a:prstGeom prst="rect">
            <a:avLst/>
          </a:prstGeom>
        </p:spPr>
      </p:pic>
      <p:pic>
        <p:nvPicPr>
          <p:cNvPr id="25" name="Graphic 24" descr="Dancing with solid fill">
            <a:extLst>
              <a:ext uri="{FF2B5EF4-FFF2-40B4-BE49-F238E27FC236}">
                <a16:creationId xmlns:a16="http://schemas.microsoft.com/office/drawing/2014/main" id="{5135F945-CCE3-55B6-D3FF-5A3D19E96C6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10778" y="1336593"/>
            <a:ext cx="1260000" cy="1260000"/>
          </a:xfrm>
          <a:prstGeom prst="rect">
            <a:avLst/>
          </a:prstGeom>
        </p:spPr>
      </p:pic>
      <p:pic>
        <p:nvPicPr>
          <p:cNvPr id="29" name="Graphic 28" descr="Golf clubs with solid fill">
            <a:extLst>
              <a:ext uri="{FF2B5EF4-FFF2-40B4-BE49-F238E27FC236}">
                <a16:creationId xmlns:a16="http://schemas.microsoft.com/office/drawing/2014/main" id="{D03293CC-4018-8E7D-BF4A-A20BCBF6DDC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52344" y="3997497"/>
            <a:ext cx="1260000" cy="1260000"/>
          </a:xfrm>
          <a:prstGeom prst="rect">
            <a:avLst/>
          </a:prstGeom>
        </p:spPr>
      </p:pic>
      <p:pic>
        <p:nvPicPr>
          <p:cNvPr id="33" name="Graphic 32" descr="Hike with solid fill">
            <a:extLst>
              <a:ext uri="{FF2B5EF4-FFF2-40B4-BE49-F238E27FC236}">
                <a16:creationId xmlns:a16="http://schemas.microsoft.com/office/drawing/2014/main" id="{D66B9078-10B4-6BDA-E164-C135E7D588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9638" y="3476617"/>
            <a:ext cx="1260000" cy="1260000"/>
          </a:xfrm>
          <a:prstGeom prst="rect">
            <a:avLst/>
          </a:prstGeom>
        </p:spPr>
      </p:pic>
      <p:pic>
        <p:nvPicPr>
          <p:cNvPr id="35" name="Graphic 34" descr="Cat with solid fill">
            <a:extLst>
              <a:ext uri="{FF2B5EF4-FFF2-40B4-BE49-F238E27FC236}">
                <a16:creationId xmlns:a16="http://schemas.microsoft.com/office/drawing/2014/main" id="{E738E243-0C11-1482-46C5-7DBA70F4E46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436733" y="3567776"/>
            <a:ext cx="1260000" cy="1260000"/>
          </a:xfrm>
          <a:prstGeom prst="rect">
            <a:avLst/>
          </a:prstGeom>
        </p:spPr>
      </p:pic>
      <p:pic>
        <p:nvPicPr>
          <p:cNvPr id="39" name="Graphic 38" descr="Watering pot with solid fill">
            <a:extLst>
              <a:ext uri="{FF2B5EF4-FFF2-40B4-BE49-F238E27FC236}">
                <a16:creationId xmlns:a16="http://schemas.microsoft.com/office/drawing/2014/main" id="{9E84B4EA-F56F-7813-30D4-1AB8E8987B8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537247" y="2785677"/>
            <a:ext cx="1260000" cy="1260000"/>
          </a:xfrm>
          <a:prstGeom prst="rect">
            <a:avLst/>
          </a:prstGeom>
        </p:spPr>
      </p:pic>
      <p:pic>
        <p:nvPicPr>
          <p:cNvPr id="42" name="Graphic 41" descr="Guitar with solid fill">
            <a:extLst>
              <a:ext uri="{FF2B5EF4-FFF2-40B4-BE49-F238E27FC236}">
                <a16:creationId xmlns:a16="http://schemas.microsoft.com/office/drawing/2014/main" id="{28CD0F33-F3D2-FC68-7A34-6A035B43FA7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93328" y="2846617"/>
            <a:ext cx="1260000" cy="1260000"/>
          </a:xfrm>
          <a:prstGeom prst="rect">
            <a:avLst/>
          </a:prstGeom>
        </p:spPr>
      </p:pic>
      <p:sp>
        <p:nvSpPr>
          <p:cNvPr id="54" name="Date Placeholder 3">
            <a:extLst>
              <a:ext uri="{FF2B5EF4-FFF2-40B4-BE49-F238E27FC236}">
                <a16:creationId xmlns:a16="http://schemas.microsoft.com/office/drawing/2014/main" id="{88666C6A-F3CA-36D9-91E2-645C275E4413}"/>
              </a:ext>
            </a:extLst>
          </p:cNvPr>
          <p:cNvSpPr>
            <a:spLocks noGrp="1"/>
          </p:cNvSpPr>
          <p:nvPr>
            <p:ph type="dt" sz="half" idx="10"/>
          </p:nvPr>
        </p:nvSpPr>
        <p:spPr>
          <a:xfrm>
            <a:off x="466154" y="6356350"/>
            <a:ext cx="2183813" cy="365125"/>
          </a:xfrm>
        </p:spPr>
        <p:txBody>
          <a:bodyPr/>
          <a:lstStyle/>
          <a:p>
            <a:r>
              <a:rPr lang="en-GB" dirty="0"/>
              <a:t>February 2024</a:t>
            </a:r>
          </a:p>
        </p:txBody>
      </p:sp>
      <p:sp>
        <p:nvSpPr>
          <p:cNvPr id="56" name="Footer Placeholder 4">
            <a:extLst>
              <a:ext uri="{FF2B5EF4-FFF2-40B4-BE49-F238E27FC236}">
                <a16:creationId xmlns:a16="http://schemas.microsoft.com/office/drawing/2014/main" id="{5A6EF682-7F35-A741-9F8C-52140BC87AE2}"/>
              </a:ext>
            </a:extLst>
          </p:cNvPr>
          <p:cNvSpPr>
            <a:spLocks noGrp="1"/>
          </p:cNvSpPr>
          <p:nvPr>
            <p:ph type="ftr" sz="quarter" idx="11"/>
          </p:nvPr>
        </p:nvSpPr>
        <p:spPr>
          <a:xfrm>
            <a:off x="2892253" y="6465443"/>
            <a:ext cx="3359491" cy="365125"/>
          </a:xfrm>
        </p:spPr>
        <p:txBody>
          <a:bodyPr/>
          <a:lstStyle/>
          <a:p>
            <a:r>
              <a:rPr lang="en-GB" dirty="0"/>
              <a:t>Let’s talk about dementia</a:t>
            </a:r>
            <a:endParaRPr lang="en-US" dirty="0"/>
          </a:p>
          <a:p>
            <a:endParaRPr lang="en-GB" dirty="0"/>
          </a:p>
        </p:txBody>
      </p:sp>
    </p:spTree>
    <p:extLst>
      <p:ext uri="{BB962C8B-B14F-4D97-AF65-F5344CB8AC3E}">
        <p14:creationId xmlns:p14="http://schemas.microsoft.com/office/powerpoint/2010/main" val="444225070"/>
      </p:ext>
    </p:extLst>
  </p:cSld>
  <p:clrMapOvr>
    <a:masterClrMapping/>
  </p:clrMapOvr>
</p:sld>
</file>

<file path=ppt/theme/theme1.xml><?xml version="1.0" encoding="utf-8"?>
<a:theme xmlns:a="http://schemas.openxmlformats.org/drawingml/2006/main" name="Custom Design">
  <a:themeElements>
    <a:clrScheme name="Dementia UK">
      <a:dk1>
        <a:srgbClr val="656565"/>
      </a:dk1>
      <a:lt1>
        <a:sysClr val="window" lastClr="FFFFFF"/>
      </a:lt1>
      <a:dk2>
        <a:srgbClr val="00B0B9"/>
      </a:dk2>
      <a:lt2>
        <a:srgbClr val="C6007E"/>
      </a:lt2>
      <a:accent1>
        <a:srgbClr val="00A7B5"/>
      </a:accent1>
      <a:accent2>
        <a:srgbClr val="37B9C4"/>
      </a:accent2>
      <a:accent3>
        <a:srgbClr val="82CBD4"/>
      </a:accent3>
      <a:accent4>
        <a:srgbClr val="D4007F"/>
      </a:accent4>
      <a:accent5>
        <a:srgbClr val="DB5197"/>
      </a:accent5>
      <a:accent6>
        <a:srgbClr val="E485B5"/>
      </a:accent6>
      <a:hlink>
        <a:srgbClr val="00B0B9"/>
      </a:hlink>
      <a:folHlink>
        <a:srgbClr val="C6007E"/>
      </a:folHlink>
    </a:clrScheme>
    <a:fontScheme name="Dementia 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entia UK Let's talk about dementia February 2024  -  Read-Only" id="{45D0E49A-1F29-48C0-BC34-42CA0E762FE0}" vid="{FC34AC42-F88B-41A7-BEF0-1AB1470BD609}"/>
    </a:ext>
  </a:extLst>
</a:theme>
</file>

<file path=ppt/theme/theme2.xml><?xml version="1.0" encoding="utf-8"?>
<a:theme xmlns:a="http://schemas.openxmlformats.org/drawingml/2006/main" name="Office Theme">
  <a:themeElements>
    <a:clrScheme name="Dementia UK">
      <a:dk1>
        <a:srgbClr val="323232"/>
      </a:dk1>
      <a:lt1>
        <a:sysClr val="window" lastClr="FFFFFF"/>
      </a:lt1>
      <a:dk2>
        <a:srgbClr val="00B0B9"/>
      </a:dk2>
      <a:lt2>
        <a:srgbClr val="C6007E"/>
      </a:lt2>
      <a:accent1>
        <a:srgbClr val="00A7B5"/>
      </a:accent1>
      <a:accent2>
        <a:srgbClr val="37B9C4"/>
      </a:accent2>
      <a:accent3>
        <a:srgbClr val="82CBD4"/>
      </a:accent3>
      <a:accent4>
        <a:srgbClr val="C6007E"/>
      </a:accent4>
      <a:accent5>
        <a:srgbClr val="DB5197"/>
      </a:accent5>
      <a:accent6>
        <a:srgbClr val="E485B5"/>
      </a:accent6>
      <a:hlink>
        <a:srgbClr val="C6007E"/>
      </a:hlink>
      <a:folHlink>
        <a:srgbClr val="323232"/>
      </a:folHlink>
    </a:clrScheme>
    <a:fontScheme name="Hyperli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entia UK Let's talk about dementia February 2024  -  Read-Only" id="{45D0E49A-1F29-48C0-BC34-42CA0E762FE0}" vid="{9C1D8BB5-0AA2-4B62-8C3C-BBF7C8CAC0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bd60660-844f-4118-9211-38408b0f3962">7XVQKHYD73RY-1940380475-238172</_dlc_DocId>
    <_dlc_DocIdUrl xmlns="7bd60660-844f-4118-9211-38408b0f3962">
      <Url>https://dementiauk.sharepoint.com/sites/DementiaUK-InformationServices/_layouts/15/DocIdRedir.aspx?ID=7XVQKHYD73RY-1940380475-238172</Url>
      <Description>7XVQKHYD73RY-1940380475-238172</Description>
    </_dlc_DocIdUrl>
    <lcf76f155ced4ddcb4097134ff3c332f xmlns="93333c71-c287-44fb-946c-b81d54b71f94">
      <Terms xmlns="http://schemas.microsoft.com/office/infopath/2007/PartnerControls"/>
    </lcf76f155ced4ddcb4097134ff3c332f>
    <TaxCatchAll xmlns="7bd60660-844f-4118-9211-38408b0f3962" xsi:nil="true"/>
    <Eveningshootedit xmlns="93333c71-c287-44fb-946c-b81d54b71f94" xsi:nil="true"/>
    <SharedWithUsers xmlns="7bd60660-844f-4118-9211-38408b0f3962">
      <UserInfo>
        <DisplayName>Adele Sherwood</DisplayName>
        <AccountId>31365</AccountId>
        <AccountType/>
      </UserInfo>
    </SharedWithUsers>
    <Thumbnail xmlns="93333c71-c287-44fb-946c-b81d54b71f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0C9A08B59006A4680FB069A3DF4476F" ma:contentTypeVersion="612" ma:contentTypeDescription="Create a new document." ma:contentTypeScope="" ma:versionID="67ddde403cbaad31abe3d6c86c33ef94">
  <xsd:schema xmlns:xsd="http://www.w3.org/2001/XMLSchema" xmlns:xs="http://www.w3.org/2001/XMLSchema" xmlns:p="http://schemas.microsoft.com/office/2006/metadata/properties" xmlns:ns2="7bd60660-844f-4118-9211-38408b0f3962" xmlns:ns3="93333c71-c287-44fb-946c-b81d54b71f94" targetNamespace="http://schemas.microsoft.com/office/2006/metadata/properties" ma:root="true" ma:fieldsID="605bf3c16c8a37b466eaecfd12000894" ns2:_="" ns3:_="">
    <xsd:import namespace="7bd60660-844f-4118-9211-38408b0f3962"/>
    <xsd:import namespace="93333c71-c287-44fb-946c-b81d54b71f9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2:SharedWithUsers" minOccurs="0"/>
                <xsd:element ref="ns2:SharedWithDetail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Eveningshootedit" minOccurs="0"/>
                <xsd:element ref="ns3:MediaServiceObjectDetectorVersions" minOccurs="0"/>
                <xsd:element ref="ns3:Thumbn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60660-844f-4118-9211-38408b0f396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ff10772-a7eb-405a-8dcf-31e32ccf22c2}" ma:internalName="TaxCatchAll" ma:showField="CatchAllData" ma:web="7bd60660-844f-4118-9211-38408b0f39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333c71-c287-44fb-946c-b81d54b71f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78a6deb-5eb5-4188-a094-3a0060e51149" ma:termSetId="09814cd3-568e-fe90-9814-8d621ff8fb84" ma:anchorId="fba54fb3-c3e1-fe81-a776-ca4b69148c4d" ma:open="true" ma:isKeyword="false">
      <xsd:complexType>
        <xsd:sequence>
          <xsd:element ref="pc:Terms" minOccurs="0" maxOccurs="1"/>
        </xsd:sequence>
      </xsd:complexType>
    </xsd:element>
    <xsd:element name="Eveningshootedit" ma:index="27" nillable="true" ma:displayName="Evening shoot edit" ma:format="Dropdown" ma:internalName="Eveningshootedit">
      <xsd:simpleType>
        <xsd:restriction base="dms:Text">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Thumbnail" ma:index="29" nillable="true" ma:displayName="Thumbnail" ma:format="Thumbnail" ma:internalName="Thumbnail">
      <xsd:simpleType>
        <xsd:restriction base="dms:Unknow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3500-67E3-4373-A61F-7AA48C4A37E3}">
  <ds:schemaRefs>
    <ds:schemaRef ds:uri="http://schemas.microsoft.com/sharepoint/events"/>
  </ds:schemaRefs>
</ds:datastoreItem>
</file>

<file path=customXml/itemProps2.xml><?xml version="1.0" encoding="utf-8"?>
<ds:datastoreItem xmlns:ds="http://schemas.openxmlformats.org/officeDocument/2006/customXml" ds:itemID="{F75C5E4E-0868-4389-B88B-CB650FCB7A91}">
  <ds:schemaRefs>
    <ds:schemaRef ds:uri="7bd60660-844f-4118-9211-38408b0f3962"/>
    <ds:schemaRef ds:uri="93333c71-c287-44fb-946c-b81d54b71f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D154F6-CAEC-420B-B969-2DD26251F423}">
  <ds:schemaRefs>
    <ds:schemaRef ds:uri="http://schemas.microsoft.com/sharepoint/v3/contenttype/forms"/>
  </ds:schemaRefs>
</ds:datastoreItem>
</file>

<file path=customXml/itemProps4.xml><?xml version="1.0" encoding="utf-8"?>
<ds:datastoreItem xmlns:ds="http://schemas.openxmlformats.org/officeDocument/2006/customXml" ds:itemID="{527781DD-22EF-40B3-B985-36023AE42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60660-844f-4118-9211-38408b0f3962"/>
    <ds:schemaRef ds:uri="93333c71-c287-44fb-946c-b81d54b71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1559</TotalTime>
  <Words>1635</Words>
  <Application>Microsoft Office PowerPoint</Application>
  <PresentationFormat>On-screen Show (4:3)</PresentationFormat>
  <Paragraphs>132</Paragraphs>
  <Slides>10</Slides>
  <Notes>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Courier New</vt:lpstr>
      <vt:lpstr>Verdana</vt:lpstr>
      <vt:lpstr>Custom Design</vt:lpstr>
      <vt:lpstr>Office Theme</vt:lpstr>
      <vt:lpstr>PowerPoint Presentation</vt:lpstr>
      <vt:lpstr>‘Let’s talk about dementia’ animation video</vt:lpstr>
      <vt:lpstr>Nerve cells in the brain</vt:lpstr>
      <vt:lpstr>The brain and dementia</vt:lpstr>
      <vt:lpstr>Types of dementia</vt:lpstr>
      <vt:lpstr>Dementia affects how the brain normally works</vt:lpstr>
      <vt:lpstr>How do you think it might feel to have dementia?</vt:lpstr>
      <vt:lpstr>How and when to help</vt:lpstr>
      <vt:lpstr>What else can help?</vt:lpstr>
      <vt:lpstr>Fun and helpful activities </vt:lpstr>
    </vt:vector>
  </TitlesOfParts>
  <Company>Dementia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PowerPoint template</dc:title>
  <dc:creator>Elizabeth Cuthbertson</dc:creator>
  <cp:lastModifiedBy>Kylie Petitt</cp:lastModifiedBy>
  <cp:revision>22</cp:revision>
  <dcterms:created xsi:type="dcterms:W3CDTF">2023-11-15T14:54:02Z</dcterms:created>
  <dcterms:modified xsi:type="dcterms:W3CDTF">2024-02-22T10:39:13Z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0x010100A0C9A08B59006A4680FB069A3DF4476F</vt:lpwstr>
  </property>
  <property fmtid="{D5CDD505-2E9C-101B-9397-08002B2CF9AE}" pid="3" name="Order">
    <vt:r8>10600</vt:r8>
  </property>
  <property fmtid="{D5CDD505-2E9C-101B-9397-08002B2CF9AE}" pid="4" name="_dlc_DocIdItemGuid">
    <vt:lpwstr>f103e03d-084c-4962-a56d-db49a10bec07</vt:lpwstr>
  </property>
  <property fmtid="{D5CDD505-2E9C-101B-9397-08002B2CF9AE}" pid="5" name="MediaServiceImageTags">
    <vt:lpwstr/>
  </property>
</Properties>
</file>